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League Spartan" charset="1" panose="00000800000000000000"/>
      <p:regular r:id="rId23"/>
    </p:embeddedFont>
    <p:embeddedFont>
      <p:font typeface="Handelson Five" charset="1" panose="00000100000000000000"/>
      <p:regular r:id="rId24"/>
    </p:embeddedFont>
    <p:embeddedFont>
      <p:font typeface="Codec Pro Bold" charset="1" panose="00000600000000000000"/>
      <p:regular r:id="rId25"/>
    </p:embeddedFont>
    <p:embeddedFont>
      <p:font typeface="Codec Pro"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3.png" Type="http://schemas.openxmlformats.org/officeDocument/2006/relationships/image"/><Relationship Id="rId5" Target="../media/image4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5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3.png" Type="http://schemas.openxmlformats.org/officeDocument/2006/relationships/image"/><Relationship Id="rId5"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2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15" Target="../media/image35.png" Type="http://schemas.openxmlformats.org/officeDocument/2006/relationships/image"/><Relationship Id="rId16" Target="../media/image3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2845650" y="2813374"/>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071229" y="2024444"/>
            <a:ext cx="14145541" cy="2487889"/>
            <a:chOff x="0" y="0"/>
            <a:chExt cx="18860722" cy="3317185"/>
          </a:xfrm>
        </p:grpSpPr>
        <p:sp>
          <p:nvSpPr>
            <p:cNvPr name="Freeform 5" id="5"/>
            <p:cNvSpPr/>
            <p:nvPr/>
          </p:nvSpPr>
          <p:spPr>
            <a:xfrm flipH="false" flipV="false" rot="0">
              <a:off x="0" y="0"/>
              <a:ext cx="18860722" cy="3317185"/>
            </a:xfrm>
            <a:custGeom>
              <a:avLst/>
              <a:gdLst/>
              <a:ahLst/>
              <a:cxnLst/>
              <a:rect r="r" b="b" t="t" l="l"/>
              <a:pathLst>
                <a:path h="3317185" w="18860722">
                  <a:moveTo>
                    <a:pt x="0" y="0"/>
                  </a:moveTo>
                  <a:lnTo>
                    <a:pt x="18860722" y="0"/>
                  </a:lnTo>
                  <a:lnTo>
                    <a:pt x="18860722" y="3317185"/>
                  </a:lnTo>
                  <a:lnTo>
                    <a:pt x="0" y="3317185"/>
                  </a:lnTo>
                  <a:lnTo>
                    <a:pt x="0" y="0"/>
                  </a:lnTo>
                  <a:close/>
                </a:path>
              </a:pathLst>
            </a:custGeom>
            <a:blipFill>
              <a:blip r:embed="rId6">
                <a:extLst>
                  <a:ext uri="{96DAC541-7B7A-43D3-8B79-37D633B846F1}">
                    <asvg:svgBlip xmlns:asvg="http://schemas.microsoft.com/office/drawing/2016/SVG/main" r:embed="rId7"/>
                  </a:ext>
                </a:extLst>
              </a:blip>
              <a:stretch>
                <a:fillRect l="-19094" t="0" r="-19094" b="0"/>
              </a:stretch>
            </a:blipFill>
          </p:spPr>
        </p:sp>
        <p:sp>
          <p:nvSpPr>
            <p:cNvPr name="TextBox 6" id="6"/>
            <p:cNvSpPr txBox="true"/>
            <p:nvPr/>
          </p:nvSpPr>
          <p:spPr>
            <a:xfrm rot="0">
              <a:off x="0" y="185662"/>
              <a:ext cx="18860722" cy="2869661"/>
            </a:xfrm>
            <a:prstGeom prst="rect">
              <a:avLst/>
            </a:prstGeom>
          </p:spPr>
          <p:txBody>
            <a:bodyPr anchor="t" rtlCol="false" tIns="0" lIns="0" bIns="0" rIns="0">
              <a:spAutoFit/>
            </a:bodyPr>
            <a:lstStyle/>
            <a:p>
              <a:pPr algn="ctr">
                <a:lnSpc>
                  <a:spcPts val="5797"/>
                </a:lnSpc>
              </a:pPr>
              <a:r>
                <a:rPr lang="en-US" sz="4140">
                  <a:solidFill>
                    <a:srgbClr val="02233D"/>
                  </a:solidFill>
                  <a:latin typeface="League Spartan"/>
                  <a:ea typeface="League Spartan"/>
                  <a:cs typeface="League Spartan"/>
                  <a:sym typeface="League Spartan"/>
                </a:rPr>
                <a:t>CONTOLE DES ÉQUIPEMENTS MENAGÈRES </a:t>
              </a:r>
              <a:r>
                <a:rPr lang="en-US" sz="4140">
                  <a:solidFill>
                    <a:srgbClr val="02233D"/>
                  </a:solidFill>
                  <a:latin typeface="League Spartan"/>
                  <a:ea typeface="League Spartan"/>
                  <a:cs typeface="League Spartan"/>
                  <a:sym typeface="League Spartan"/>
                </a:rPr>
                <a:t>à distance, à travers une application mobile : </a:t>
              </a:r>
            </a:p>
            <a:p>
              <a:pPr algn="ctr">
                <a:lnSpc>
                  <a:spcPts val="5797"/>
                </a:lnSpc>
                <a:spcBef>
                  <a:spcPct val="0"/>
                </a:spcBef>
              </a:pPr>
              <a:r>
                <a:rPr lang="en-US" sz="4140">
                  <a:solidFill>
                    <a:srgbClr val="02233D"/>
                  </a:solidFill>
                  <a:latin typeface="League Spartan"/>
                  <a:ea typeface="League Spartan"/>
                  <a:cs typeface="League Spartan"/>
                  <a:sym typeface="League Spartan"/>
                </a:rPr>
                <a:t>example d’un a/c</a:t>
              </a:r>
            </a:p>
          </p:txBody>
        </p:sp>
      </p:grpSp>
      <p:sp>
        <p:nvSpPr>
          <p:cNvPr name="Freeform 7" id="7"/>
          <p:cNvSpPr/>
          <p:nvPr/>
        </p:nvSpPr>
        <p:spPr>
          <a:xfrm flipH="false" flipV="false" rot="0">
            <a:off x="7120569" y="6865555"/>
            <a:ext cx="4916386" cy="3674531"/>
          </a:xfrm>
          <a:custGeom>
            <a:avLst/>
            <a:gdLst/>
            <a:ahLst/>
            <a:cxnLst/>
            <a:rect r="r" b="b" t="t" l="l"/>
            <a:pathLst>
              <a:path h="3674531" w="4916386">
                <a:moveTo>
                  <a:pt x="0" y="0"/>
                </a:moveTo>
                <a:lnTo>
                  <a:pt x="4916386" y="0"/>
                </a:lnTo>
                <a:lnTo>
                  <a:pt x="4916386" y="3674530"/>
                </a:lnTo>
                <a:lnTo>
                  <a:pt x="0" y="3674530"/>
                </a:lnTo>
                <a:lnTo>
                  <a:pt x="0" y="0"/>
                </a:lnTo>
                <a:close/>
              </a:path>
            </a:pathLst>
          </a:custGeom>
          <a:blipFill>
            <a:blip r:embed="rId8"/>
            <a:stretch>
              <a:fillRect l="0" t="0" r="0" b="0"/>
            </a:stretch>
          </a:blipFill>
        </p:spPr>
      </p:sp>
      <p:sp>
        <p:nvSpPr>
          <p:cNvPr name="Freeform 8" id="8"/>
          <p:cNvSpPr/>
          <p:nvPr/>
        </p:nvSpPr>
        <p:spPr>
          <a:xfrm flipH="false" flipV="false" rot="0">
            <a:off x="38100" y="38100"/>
            <a:ext cx="5967794" cy="1447190"/>
          </a:xfrm>
          <a:custGeom>
            <a:avLst/>
            <a:gdLst/>
            <a:ahLst/>
            <a:cxnLst/>
            <a:rect r="r" b="b" t="t" l="l"/>
            <a:pathLst>
              <a:path h="1447190" w="5967794">
                <a:moveTo>
                  <a:pt x="0" y="0"/>
                </a:moveTo>
                <a:lnTo>
                  <a:pt x="5967794" y="0"/>
                </a:lnTo>
                <a:lnTo>
                  <a:pt x="5967794" y="1447190"/>
                </a:lnTo>
                <a:lnTo>
                  <a:pt x="0" y="1447190"/>
                </a:lnTo>
                <a:lnTo>
                  <a:pt x="0" y="0"/>
                </a:lnTo>
                <a:close/>
              </a:path>
            </a:pathLst>
          </a:custGeom>
          <a:blipFill>
            <a:blip r:embed="rId9"/>
            <a:stretch>
              <a:fillRect l="0" t="0" r="0" b="0"/>
            </a:stretch>
          </a:blipFill>
        </p:spPr>
      </p:sp>
      <p:sp>
        <p:nvSpPr>
          <p:cNvPr name="TextBox 9" id="9"/>
          <p:cNvSpPr txBox="true"/>
          <p:nvPr/>
        </p:nvSpPr>
        <p:spPr>
          <a:xfrm rot="0">
            <a:off x="2913213" y="5057775"/>
            <a:ext cx="12461573" cy="2370650"/>
          </a:xfrm>
          <a:prstGeom prst="rect">
            <a:avLst/>
          </a:prstGeom>
        </p:spPr>
        <p:txBody>
          <a:bodyPr anchor="t" rtlCol="false" tIns="0" lIns="0" bIns="0" rIns="0">
            <a:spAutoFit/>
          </a:bodyPr>
          <a:lstStyle/>
          <a:p>
            <a:pPr algn="ctr">
              <a:lnSpc>
                <a:spcPts val="6359"/>
              </a:lnSpc>
            </a:pPr>
            <a:r>
              <a:rPr lang="en-US" sz="4542">
                <a:solidFill>
                  <a:srgbClr val="02233D"/>
                </a:solidFill>
                <a:latin typeface="Handelson Five"/>
                <a:ea typeface="Handelson Five"/>
                <a:cs typeface="Handelson Five"/>
                <a:sym typeface="Handelson Five"/>
              </a:rPr>
              <a:t>ÉLABORÉ ET PRÉSENTÉ LE 03/12/24, PAR :</a:t>
            </a:r>
          </a:p>
          <a:p>
            <a:pPr algn="ctr">
              <a:lnSpc>
                <a:spcPts val="6359"/>
              </a:lnSpc>
            </a:pPr>
            <a:r>
              <a:rPr lang="en-US" sz="4542">
                <a:solidFill>
                  <a:srgbClr val="02233D"/>
                </a:solidFill>
                <a:latin typeface="Handelson Five"/>
                <a:ea typeface="Handelson Five"/>
                <a:cs typeface="Handelson Five"/>
                <a:sym typeface="Handelson Five"/>
              </a:rPr>
              <a:t>AROUAY YOUSSEF, KOUKI NABIL ET MABROUK YOUSSEF</a:t>
            </a:r>
          </a:p>
          <a:p>
            <a:pPr algn="ctr">
              <a:lnSpc>
                <a:spcPts val="635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5739132">
            <a:off x="-1624707" y="-639849"/>
            <a:ext cx="7801629" cy="7801629"/>
          </a:xfrm>
          <a:custGeom>
            <a:avLst/>
            <a:gdLst/>
            <a:ahLst/>
            <a:cxnLst/>
            <a:rect r="r" b="b" t="t" l="l"/>
            <a:pathLst>
              <a:path h="7801629" w="7801629">
                <a:moveTo>
                  <a:pt x="7801630" y="0"/>
                </a:moveTo>
                <a:lnTo>
                  <a:pt x="0" y="0"/>
                </a:lnTo>
                <a:lnTo>
                  <a:pt x="0" y="7801630"/>
                </a:lnTo>
                <a:lnTo>
                  <a:pt x="7801630" y="7801630"/>
                </a:lnTo>
                <a:lnTo>
                  <a:pt x="780163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566591">
            <a:off x="11548683" y="1705524"/>
            <a:ext cx="11421234" cy="8780073"/>
          </a:xfrm>
          <a:custGeom>
            <a:avLst/>
            <a:gdLst/>
            <a:ahLst/>
            <a:cxnLst/>
            <a:rect r="r" b="b" t="t" l="l"/>
            <a:pathLst>
              <a:path h="8780073" w="11421234">
                <a:moveTo>
                  <a:pt x="0" y="0"/>
                </a:moveTo>
                <a:lnTo>
                  <a:pt x="11421234" y="0"/>
                </a:lnTo>
                <a:lnTo>
                  <a:pt x="11421234" y="8780074"/>
                </a:lnTo>
                <a:lnTo>
                  <a:pt x="0" y="8780074"/>
                </a:lnTo>
                <a:lnTo>
                  <a:pt x="0" y="0"/>
                </a:lnTo>
                <a:close/>
              </a:path>
            </a:pathLst>
          </a:custGeom>
          <a:blipFill>
            <a:blip r:embed="rId4"/>
            <a:stretch>
              <a:fillRect l="0" t="0" r="0" b="0"/>
            </a:stretch>
          </a:blipFill>
        </p:spPr>
      </p:sp>
      <p:sp>
        <p:nvSpPr>
          <p:cNvPr name="Freeform 4" id="4"/>
          <p:cNvSpPr/>
          <p:nvPr/>
        </p:nvSpPr>
        <p:spPr>
          <a:xfrm flipH="false" flipV="false" rot="0">
            <a:off x="2184591" y="180550"/>
            <a:ext cx="13906987" cy="9917462"/>
          </a:xfrm>
          <a:custGeom>
            <a:avLst/>
            <a:gdLst/>
            <a:ahLst/>
            <a:cxnLst/>
            <a:rect r="r" b="b" t="t" l="l"/>
            <a:pathLst>
              <a:path h="9917462" w="13906987">
                <a:moveTo>
                  <a:pt x="0" y="0"/>
                </a:moveTo>
                <a:lnTo>
                  <a:pt x="13906987" y="0"/>
                </a:lnTo>
                <a:lnTo>
                  <a:pt x="13906987" y="9917463"/>
                </a:lnTo>
                <a:lnTo>
                  <a:pt x="0" y="9917463"/>
                </a:lnTo>
                <a:lnTo>
                  <a:pt x="0" y="0"/>
                </a:lnTo>
                <a:close/>
              </a:path>
            </a:pathLst>
          </a:custGeom>
          <a:blipFill>
            <a:blip r:embed="rId5"/>
            <a:stretch>
              <a:fillRect l="0" t="0" r="0" b="0"/>
            </a:stretch>
          </a:blipFill>
        </p:spPr>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8422809" y="526335"/>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30474" y="7975953"/>
            <a:ext cx="1628186" cy="1637116"/>
          </a:xfrm>
          <a:custGeom>
            <a:avLst/>
            <a:gdLst/>
            <a:ahLst/>
            <a:cxnLst/>
            <a:rect r="r" b="b" t="t" l="l"/>
            <a:pathLst>
              <a:path h="1637116" w="1628186">
                <a:moveTo>
                  <a:pt x="0" y="0"/>
                </a:moveTo>
                <a:lnTo>
                  <a:pt x="1628186" y="0"/>
                </a:lnTo>
                <a:lnTo>
                  <a:pt x="1628186" y="1637115"/>
                </a:lnTo>
                <a:lnTo>
                  <a:pt x="0" y="163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9810" y="1694778"/>
            <a:ext cx="13861339" cy="7918290"/>
          </a:xfrm>
          <a:custGeom>
            <a:avLst/>
            <a:gdLst/>
            <a:ahLst/>
            <a:cxnLst/>
            <a:rect r="r" b="b" t="t" l="l"/>
            <a:pathLst>
              <a:path h="7918290" w="13861339">
                <a:moveTo>
                  <a:pt x="0" y="0"/>
                </a:moveTo>
                <a:lnTo>
                  <a:pt x="13861340" y="0"/>
                </a:lnTo>
                <a:lnTo>
                  <a:pt x="13861340" y="7918290"/>
                </a:lnTo>
                <a:lnTo>
                  <a:pt x="0" y="7918290"/>
                </a:lnTo>
                <a:lnTo>
                  <a:pt x="0" y="0"/>
                </a:lnTo>
                <a:close/>
              </a:path>
            </a:pathLst>
          </a:custGeom>
          <a:blipFill>
            <a:blip r:embed="rId6"/>
            <a:stretch>
              <a:fillRect l="0" t="0" r="0" b="0"/>
            </a:stretch>
          </a:blipFill>
        </p:spPr>
      </p:sp>
      <p:sp>
        <p:nvSpPr>
          <p:cNvPr name="TextBox 5" id="5"/>
          <p:cNvSpPr txBox="true"/>
          <p:nvPr/>
        </p:nvSpPr>
        <p:spPr>
          <a:xfrm rot="0">
            <a:off x="473183" y="678735"/>
            <a:ext cx="11260722" cy="898703"/>
          </a:xfrm>
          <a:prstGeom prst="rect">
            <a:avLst/>
          </a:prstGeom>
        </p:spPr>
        <p:txBody>
          <a:bodyPr anchor="t" rtlCol="false" tIns="0" lIns="0" bIns="0" rIns="0">
            <a:spAutoFit/>
          </a:bodyPr>
          <a:lstStyle/>
          <a:p>
            <a:pPr algn="l">
              <a:lnSpc>
                <a:spcPts val="6799"/>
              </a:lnSpc>
            </a:pPr>
            <a:r>
              <a:rPr lang="en-US" sz="6938">
                <a:solidFill>
                  <a:srgbClr val="02233D"/>
                </a:solidFill>
                <a:latin typeface="League Spartan"/>
                <a:ea typeface="League Spartan"/>
                <a:cs typeface="League Spartan"/>
                <a:sym typeface="League Spartan"/>
              </a:rPr>
              <a:t>5. Implémentation</a:t>
            </a: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8422809" y="526335"/>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30474" y="7975953"/>
            <a:ext cx="1628186" cy="1637116"/>
          </a:xfrm>
          <a:custGeom>
            <a:avLst/>
            <a:gdLst/>
            <a:ahLst/>
            <a:cxnLst/>
            <a:rect r="r" b="b" t="t" l="l"/>
            <a:pathLst>
              <a:path h="1637116" w="1628186">
                <a:moveTo>
                  <a:pt x="0" y="0"/>
                </a:moveTo>
                <a:lnTo>
                  <a:pt x="1628186" y="0"/>
                </a:lnTo>
                <a:lnTo>
                  <a:pt x="1628186" y="1637115"/>
                </a:lnTo>
                <a:lnTo>
                  <a:pt x="0" y="163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82181" y="4483903"/>
            <a:ext cx="16723639" cy="1218865"/>
          </a:xfrm>
          <a:prstGeom prst="rect">
            <a:avLst/>
          </a:prstGeom>
        </p:spPr>
        <p:txBody>
          <a:bodyPr anchor="t" rtlCol="false" tIns="0" lIns="0" bIns="0" rIns="0">
            <a:spAutoFit/>
          </a:bodyPr>
          <a:lstStyle/>
          <a:p>
            <a:pPr algn="ctr">
              <a:lnSpc>
                <a:spcPts val="9993"/>
              </a:lnSpc>
              <a:spcBef>
                <a:spcPct val="0"/>
              </a:spcBef>
            </a:pPr>
            <a:r>
              <a:rPr lang="en-US" sz="7138" u="sng">
                <a:solidFill>
                  <a:srgbClr val="02233D"/>
                </a:solidFill>
                <a:latin typeface="League Spartan"/>
                <a:ea typeface="League Spartan"/>
                <a:cs typeface="League Spartan"/>
                <a:sym typeface="League Spartan"/>
              </a:rPr>
              <a:t>Code de l’application mobile Flutter</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0883850" y="526335"/>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1841" y="-171412"/>
            <a:ext cx="8812159" cy="10458412"/>
          </a:xfrm>
          <a:custGeom>
            <a:avLst/>
            <a:gdLst/>
            <a:ahLst/>
            <a:cxnLst/>
            <a:rect r="r" b="b" t="t" l="l"/>
            <a:pathLst>
              <a:path h="10458412" w="8812159">
                <a:moveTo>
                  <a:pt x="0" y="0"/>
                </a:moveTo>
                <a:lnTo>
                  <a:pt x="8812159" y="0"/>
                </a:lnTo>
                <a:lnTo>
                  <a:pt x="8812159" y="10458412"/>
                </a:lnTo>
                <a:lnTo>
                  <a:pt x="0" y="10458412"/>
                </a:lnTo>
                <a:lnTo>
                  <a:pt x="0" y="0"/>
                </a:lnTo>
                <a:close/>
              </a:path>
            </a:pathLst>
          </a:custGeom>
          <a:blipFill>
            <a:blip r:embed="rId4"/>
            <a:stretch>
              <a:fillRect l="0" t="0" r="0" b="-85184"/>
            </a:stretch>
          </a:blipFill>
        </p:spPr>
      </p:sp>
      <p:sp>
        <p:nvSpPr>
          <p:cNvPr name="Freeform 4" id="4"/>
          <p:cNvSpPr/>
          <p:nvPr/>
        </p:nvSpPr>
        <p:spPr>
          <a:xfrm flipH="false" flipV="false" rot="0">
            <a:off x="9513833" y="0"/>
            <a:ext cx="8583667" cy="10287000"/>
          </a:xfrm>
          <a:custGeom>
            <a:avLst/>
            <a:gdLst/>
            <a:ahLst/>
            <a:cxnLst/>
            <a:rect r="r" b="b" t="t" l="l"/>
            <a:pathLst>
              <a:path h="10287000" w="8583667">
                <a:moveTo>
                  <a:pt x="0" y="0"/>
                </a:moveTo>
                <a:lnTo>
                  <a:pt x="8583667" y="0"/>
                </a:lnTo>
                <a:lnTo>
                  <a:pt x="8583667" y="10287000"/>
                </a:lnTo>
                <a:lnTo>
                  <a:pt x="0" y="10287000"/>
                </a:lnTo>
                <a:lnTo>
                  <a:pt x="0" y="0"/>
                </a:lnTo>
                <a:close/>
              </a:path>
            </a:pathLst>
          </a:custGeom>
          <a:blipFill>
            <a:blip r:embed="rId4"/>
            <a:stretch>
              <a:fillRect l="0" t="-83388" r="0" b="0"/>
            </a:stretch>
          </a:blipFill>
        </p:spPr>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8422809" y="526335"/>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30474" y="7975953"/>
            <a:ext cx="1628186" cy="1637116"/>
          </a:xfrm>
          <a:custGeom>
            <a:avLst/>
            <a:gdLst/>
            <a:ahLst/>
            <a:cxnLst/>
            <a:rect r="r" b="b" t="t" l="l"/>
            <a:pathLst>
              <a:path h="1637116" w="1628186">
                <a:moveTo>
                  <a:pt x="0" y="0"/>
                </a:moveTo>
                <a:lnTo>
                  <a:pt x="1628186" y="0"/>
                </a:lnTo>
                <a:lnTo>
                  <a:pt x="1628186" y="1637115"/>
                </a:lnTo>
                <a:lnTo>
                  <a:pt x="0" y="163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139737" y="4474378"/>
            <a:ext cx="12008525" cy="1334437"/>
          </a:xfrm>
          <a:prstGeom prst="rect">
            <a:avLst/>
          </a:prstGeom>
        </p:spPr>
        <p:txBody>
          <a:bodyPr anchor="t" rtlCol="false" tIns="0" lIns="0" bIns="0" rIns="0">
            <a:spAutoFit/>
          </a:bodyPr>
          <a:lstStyle/>
          <a:p>
            <a:pPr algn="ctr">
              <a:lnSpc>
                <a:spcPts val="10973"/>
              </a:lnSpc>
              <a:spcBef>
                <a:spcPct val="0"/>
              </a:spcBef>
            </a:pPr>
            <a:r>
              <a:rPr lang="en-US" sz="7838" u="sng">
                <a:solidFill>
                  <a:srgbClr val="02233D"/>
                </a:solidFill>
                <a:latin typeface="League Spartan"/>
                <a:ea typeface="League Spartan"/>
                <a:cs typeface="League Spartan"/>
                <a:sym typeface="League Spartan"/>
              </a:rPr>
              <a:t>Code de la carte ESP32</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8422809" y="526335"/>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30474" y="7975953"/>
            <a:ext cx="1628186" cy="1637116"/>
          </a:xfrm>
          <a:custGeom>
            <a:avLst/>
            <a:gdLst/>
            <a:ahLst/>
            <a:cxnLst/>
            <a:rect r="r" b="b" t="t" l="l"/>
            <a:pathLst>
              <a:path h="1637116" w="1628186">
                <a:moveTo>
                  <a:pt x="0" y="0"/>
                </a:moveTo>
                <a:lnTo>
                  <a:pt x="1628186" y="0"/>
                </a:lnTo>
                <a:lnTo>
                  <a:pt x="1628186" y="1637115"/>
                </a:lnTo>
                <a:lnTo>
                  <a:pt x="0" y="163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9075" y="36826"/>
            <a:ext cx="9627576" cy="10250174"/>
          </a:xfrm>
          <a:custGeom>
            <a:avLst/>
            <a:gdLst/>
            <a:ahLst/>
            <a:cxnLst/>
            <a:rect r="r" b="b" t="t" l="l"/>
            <a:pathLst>
              <a:path h="10250174" w="9627576">
                <a:moveTo>
                  <a:pt x="0" y="0"/>
                </a:moveTo>
                <a:lnTo>
                  <a:pt x="9627576" y="0"/>
                </a:lnTo>
                <a:lnTo>
                  <a:pt x="9627576" y="10250174"/>
                </a:lnTo>
                <a:lnTo>
                  <a:pt x="0" y="10250174"/>
                </a:lnTo>
                <a:lnTo>
                  <a:pt x="0" y="0"/>
                </a:lnTo>
                <a:close/>
              </a:path>
            </a:pathLst>
          </a:custGeom>
          <a:blipFill>
            <a:blip r:embed="rId6"/>
            <a:stretch>
              <a:fillRect l="0" t="0" r="0" b="-85075"/>
            </a:stretch>
          </a:blipFill>
        </p:spPr>
      </p:sp>
      <p:sp>
        <p:nvSpPr>
          <p:cNvPr name="Freeform 5" id="5"/>
          <p:cNvSpPr/>
          <p:nvPr/>
        </p:nvSpPr>
        <p:spPr>
          <a:xfrm flipH="false" flipV="false" rot="0">
            <a:off x="9144000" y="65401"/>
            <a:ext cx="9578865" cy="10221599"/>
          </a:xfrm>
          <a:custGeom>
            <a:avLst/>
            <a:gdLst/>
            <a:ahLst/>
            <a:cxnLst/>
            <a:rect r="r" b="b" t="t" l="l"/>
            <a:pathLst>
              <a:path h="10221599" w="9578865">
                <a:moveTo>
                  <a:pt x="0" y="0"/>
                </a:moveTo>
                <a:lnTo>
                  <a:pt x="9578865" y="0"/>
                </a:lnTo>
                <a:lnTo>
                  <a:pt x="9578865" y="10221599"/>
                </a:lnTo>
                <a:lnTo>
                  <a:pt x="0" y="10221599"/>
                </a:lnTo>
                <a:lnTo>
                  <a:pt x="0" y="0"/>
                </a:lnTo>
                <a:close/>
              </a:path>
            </a:pathLst>
          </a:custGeom>
          <a:blipFill>
            <a:blip r:embed="rId6"/>
            <a:stretch>
              <a:fillRect l="0" t="-84654" r="0" b="0"/>
            </a:stretch>
          </a:blipFill>
        </p:spPr>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8422809" y="526335"/>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30474" y="7975953"/>
            <a:ext cx="1628186" cy="1637116"/>
          </a:xfrm>
          <a:custGeom>
            <a:avLst/>
            <a:gdLst/>
            <a:ahLst/>
            <a:cxnLst/>
            <a:rect r="r" b="b" t="t" l="l"/>
            <a:pathLst>
              <a:path h="1637116" w="1628186">
                <a:moveTo>
                  <a:pt x="0" y="0"/>
                </a:moveTo>
                <a:lnTo>
                  <a:pt x="1628186" y="0"/>
                </a:lnTo>
                <a:lnTo>
                  <a:pt x="1628186" y="1637115"/>
                </a:lnTo>
                <a:lnTo>
                  <a:pt x="0" y="163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73183" y="678735"/>
            <a:ext cx="8233641" cy="898703"/>
          </a:xfrm>
          <a:prstGeom prst="rect">
            <a:avLst/>
          </a:prstGeom>
        </p:spPr>
        <p:txBody>
          <a:bodyPr anchor="t" rtlCol="false" tIns="0" lIns="0" bIns="0" rIns="0">
            <a:spAutoFit/>
          </a:bodyPr>
          <a:lstStyle/>
          <a:p>
            <a:pPr algn="l">
              <a:lnSpc>
                <a:spcPts val="6799"/>
              </a:lnSpc>
            </a:pPr>
            <a:r>
              <a:rPr lang="en-US" sz="6938">
                <a:solidFill>
                  <a:srgbClr val="02233D"/>
                </a:solidFill>
                <a:latin typeface="League Spartan"/>
                <a:ea typeface="League Spartan"/>
                <a:cs typeface="League Spartan"/>
                <a:sym typeface="League Spartan"/>
              </a:rPr>
              <a:t>5. Conclusion</a:t>
            </a:r>
          </a:p>
        </p:txBody>
      </p:sp>
      <p:sp>
        <p:nvSpPr>
          <p:cNvPr name="TextBox 5" id="5"/>
          <p:cNvSpPr txBox="true"/>
          <p:nvPr/>
        </p:nvSpPr>
        <p:spPr>
          <a:xfrm rot="0">
            <a:off x="1225583" y="2134430"/>
            <a:ext cx="13636227" cy="6019643"/>
          </a:xfrm>
          <a:prstGeom prst="rect">
            <a:avLst/>
          </a:prstGeom>
        </p:spPr>
        <p:txBody>
          <a:bodyPr anchor="t" rtlCol="false" tIns="0" lIns="0" bIns="0" rIns="0">
            <a:spAutoFit/>
          </a:bodyPr>
          <a:lstStyle/>
          <a:p>
            <a:pPr algn="l">
              <a:lnSpc>
                <a:spcPts val="4755"/>
              </a:lnSpc>
            </a:pPr>
            <a:r>
              <a:rPr lang="en-US" sz="3149">
                <a:solidFill>
                  <a:srgbClr val="00204B"/>
                </a:solidFill>
                <a:latin typeface="Codec Pro"/>
                <a:ea typeface="Codec Pro"/>
                <a:cs typeface="Codec Pro"/>
                <a:sym typeface="Codec Pro"/>
              </a:rPr>
              <a:t>Ce projet démontre comment les technologies IoT, telles que l’ESP32, MQTT et Flutter, </a:t>
            </a:r>
            <a:r>
              <a:rPr lang="en-US" sz="3149">
                <a:solidFill>
                  <a:srgbClr val="00204B"/>
                </a:solidFill>
                <a:latin typeface="Codec Pro"/>
                <a:ea typeface="Codec Pro"/>
                <a:cs typeface="Codec Pro"/>
                <a:sym typeface="Codec Pro"/>
              </a:rPr>
              <a:t>peuvent être utilisées pour améliorer le confort et l'efficacité énergétique dans les foyers.</a:t>
            </a:r>
          </a:p>
          <a:p>
            <a:pPr algn="l">
              <a:lnSpc>
                <a:spcPts val="4755"/>
              </a:lnSpc>
            </a:pPr>
            <a:r>
              <a:rPr lang="en-US" sz="3149">
                <a:solidFill>
                  <a:srgbClr val="00204B"/>
                </a:solidFill>
                <a:latin typeface="Codec Pro"/>
                <a:ea typeface="Codec Pro"/>
                <a:cs typeface="Codec Pro"/>
                <a:sym typeface="Codec Pro"/>
              </a:rPr>
              <a:t>La communication sans fil, combinée `a une interface mobile intuitive, offre une solution flexible et moderne pour le contrôle des ´équipements ménagers.</a:t>
            </a:r>
          </a:p>
          <a:p>
            <a:pPr algn="l">
              <a:lnSpc>
                <a:spcPts val="4755"/>
              </a:lnSpc>
            </a:pPr>
            <a:r>
              <a:rPr lang="en-US" sz="3149">
                <a:solidFill>
                  <a:srgbClr val="00204B"/>
                </a:solidFill>
                <a:latin typeface="Codec Pro"/>
                <a:ea typeface="Codec Pro"/>
                <a:cs typeface="Codec Pro"/>
                <a:sym typeface="Codec Pro"/>
              </a:rPr>
              <a:t>Ce projet pourrait être étendu pour inclure d'autres équipements domestiques, comme des lumières ou des volets, tout en intégrant des technologies comme l'apprentissage automatique pour anticiper les préférences des utilisateurs.</a:t>
            </a: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618283" y="3034733"/>
            <a:ext cx="13051434" cy="1661092"/>
            <a:chOff x="0" y="0"/>
            <a:chExt cx="17401912" cy="2214789"/>
          </a:xfrm>
        </p:grpSpPr>
        <p:sp>
          <p:nvSpPr>
            <p:cNvPr name="Freeform 3" id="3"/>
            <p:cNvSpPr/>
            <p:nvPr/>
          </p:nvSpPr>
          <p:spPr>
            <a:xfrm flipH="false" flipV="false" rot="0">
              <a:off x="0" y="0"/>
              <a:ext cx="17401912" cy="2214789"/>
            </a:xfrm>
            <a:custGeom>
              <a:avLst/>
              <a:gdLst/>
              <a:ahLst/>
              <a:cxnLst/>
              <a:rect r="r" b="b" t="t" l="l"/>
              <a:pathLst>
                <a:path h="2214789" w="17401912">
                  <a:moveTo>
                    <a:pt x="0" y="0"/>
                  </a:moveTo>
                  <a:lnTo>
                    <a:pt x="17401912" y="0"/>
                  </a:lnTo>
                  <a:lnTo>
                    <a:pt x="17401912" y="2214789"/>
                  </a:lnTo>
                  <a:lnTo>
                    <a:pt x="0" y="22147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721445" y="414961"/>
              <a:ext cx="11959022" cy="1556316"/>
            </a:xfrm>
            <a:prstGeom prst="rect">
              <a:avLst/>
            </a:prstGeom>
          </p:spPr>
          <p:txBody>
            <a:bodyPr anchor="t" rtlCol="false" tIns="0" lIns="0" bIns="0" rIns="0">
              <a:spAutoFit/>
            </a:bodyPr>
            <a:lstStyle/>
            <a:p>
              <a:pPr algn="ctr">
                <a:lnSpc>
                  <a:spcPts val="8367"/>
                </a:lnSpc>
              </a:pPr>
              <a:r>
                <a:rPr lang="en-US" sz="8537">
                  <a:solidFill>
                    <a:srgbClr val="FBFBFB"/>
                  </a:solidFill>
                  <a:latin typeface="League Spartan"/>
                  <a:ea typeface="League Spartan"/>
                  <a:cs typeface="League Spartan"/>
                  <a:sym typeface="League Spartan"/>
                </a:rPr>
                <a:t>THANK YOU !</a:t>
              </a:r>
            </a:p>
          </p:txBody>
        </p:sp>
      </p:grpSp>
      <p:sp>
        <p:nvSpPr>
          <p:cNvPr name="Freeform 5" id="5"/>
          <p:cNvSpPr/>
          <p:nvPr/>
        </p:nvSpPr>
        <p:spPr>
          <a:xfrm flipH="false" flipV="false" rot="-2566591">
            <a:off x="-4514499" y="-4209292"/>
            <a:ext cx="11421234" cy="8780073"/>
          </a:xfrm>
          <a:custGeom>
            <a:avLst/>
            <a:gdLst/>
            <a:ahLst/>
            <a:cxnLst/>
            <a:rect r="r" b="b" t="t" l="l"/>
            <a:pathLst>
              <a:path h="8780073" w="11421234">
                <a:moveTo>
                  <a:pt x="0" y="0"/>
                </a:moveTo>
                <a:lnTo>
                  <a:pt x="11421234" y="0"/>
                </a:lnTo>
                <a:lnTo>
                  <a:pt x="11421234" y="8780073"/>
                </a:lnTo>
                <a:lnTo>
                  <a:pt x="0" y="8780073"/>
                </a:lnTo>
                <a:lnTo>
                  <a:pt x="0" y="0"/>
                </a:lnTo>
                <a:close/>
              </a:path>
            </a:pathLst>
          </a:custGeom>
          <a:blipFill>
            <a:blip r:embed="rId4"/>
            <a:stretch>
              <a:fillRect l="0" t="0" r="0" b="0"/>
            </a:stretch>
          </a:blipFill>
        </p:spPr>
      </p:sp>
      <p:sp>
        <p:nvSpPr>
          <p:cNvPr name="Freeform 6" id="6"/>
          <p:cNvSpPr/>
          <p:nvPr/>
        </p:nvSpPr>
        <p:spPr>
          <a:xfrm flipH="false" flipV="false" rot="-2566591">
            <a:off x="13940682" y="1032386"/>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4"/>
            <a:stretch>
              <a:fillRect l="0" t="0" r="0" b="0"/>
            </a:stretch>
          </a:blipFill>
        </p:spPr>
      </p:sp>
      <p:sp>
        <p:nvSpPr>
          <p:cNvPr name="Freeform 7" id="7"/>
          <p:cNvSpPr/>
          <p:nvPr/>
        </p:nvSpPr>
        <p:spPr>
          <a:xfrm flipH="false" flipV="false" rot="0">
            <a:off x="6789798" y="5143500"/>
            <a:ext cx="4708404" cy="4759141"/>
          </a:xfrm>
          <a:custGeom>
            <a:avLst/>
            <a:gdLst/>
            <a:ahLst/>
            <a:cxnLst/>
            <a:rect r="r" b="b" t="t" l="l"/>
            <a:pathLst>
              <a:path h="4759141" w="4708404">
                <a:moveTo>
                  <a:pt x="0" y="0"/>
                </a:moveTo>
                <a:lnTo>
                  <a:pt x="4708404" y="0"/>
                </a:lnTo>
                <a:lnTo>
                  <a:pt x="4708404" y="4759141"/>
                </a:lnTo>
                <a:lnTo>
                  <a:pt x="0" y="4759141"/>
                </a:lnTo>
                <a:lnTo>
                  <a:pt x="0" y="0"/>
                </a:lnTo>
                <a:close/>
              </a:path>
            </a:pathLst>
          </a:custGeom>
          <a:blipFill>
            <a:blip r:embed="rId5"/>
            <a:stretch>
              <a:fillRect l="0" t="0" r="0" b="0"/>
            </a:stretch>
          </a:blipFill>
        </p:spPr>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89113" y="-1764625"/>
            <a:ext cx="6856917" cy="6507838"/>
          </a:xfrm>
          <a:custGeom>
            <a:avLst/>
            <a:gdLst/>
            <a:ahLst/>
            <a:cxnLst/>
            <a:rect r="r" b="b" t="t" l="l"/>
            <a:pathLst>
              <a:path h="6507838" w="6856917">
                <a:moveTo>
                  <a:pt x="0" y="0"/>
                </a:moveTo>
                <a:lnTo>
                  <a:pt x="6856917" y="0"/>
                </a:lnTo>
                <a:lnTo>
                  <a:pt x="6856917" y="6507837"/>
                </a:lnTo>
                <a:lnTo>
                  <a:pt x="0" y="6507837"/>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6496" y="1489293"/>
            <a:ext cx="7443754" cy="7308413"/>
          </a:xfrm>
          <a:custGeom>
            <a:avLst/>
            <a:gdLst/>
            <a:ahLst/>
            <a:cxnLst/>
            <a:rect r="r" b="b" t="t" l="l"/>
            <a:pathLst>
              <a:path h="7308413" w="7443754">
                <a:moveTo>
                  <a:pt x="0" y="0"/>
                </a:moveTo>
                <a:lnTo>
                  <a:pt x="7443755" y="0"/>
                </a:lnTo>
                <a:lnTo>
                  <a:pt x="7443755" y="7308414"/>
                </a:lnTo>
                <a:lnTo>
                  <a:pt x="0" y="7308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356463" y="2341589"/>
            <a:ext cx="5603821" cy="56038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7352" t="0" r="-37352" b="0"/>
              </a:stretch>
            </a:blipFill>
          </p:spPr>
        </p:sp>
      </p:grpSp>
      <p:grpSp>
        <p:nvGrpSpPr>
          <p:cNvPr name="Group 6" id="6"/>
          <p:cNvGrpSpPr/>
          <p:nvPr/>
        </p:nvGrpSpPr>
        <p:grpSpPr>
          <a:xfrm rot="0">
            <a:off x="-2844730" y="558268"/>
            <a:ext cx="7315200" cy="931025"/>
            <a:chOff x="0" y="0"/>
            <a:chExt cx="9753600" cy="1241367"/>
          </a:xfrm>
        </p:grpSpPr>
        <p:sp>
          <p:nvSpPr>
            <p:cNvPr name="Freeform 7" id="7"/>
            <p:cNvSpPr/>
            <p:nvPr/>
          </p:nvSpPr>
          <p:spPr>
            <a:xfrm flipH="false" flipV="false" rot="0">
              <a:off x="0" y="0"/>
              <a:ext cx="9753600" cy="1241367"/>
            </a:xfrm>
            <a:custGeom>
              <a:avLst/>
              <a:gdLst/>
              <a:ahLst/>
              <a:cxnLst/>
              <a:rect r="r" b="b" t="t" l="l"/>
              <a:pathLst>
                <a:path h="1241367" w="9753600">
                  <a:moveTo>
                    <a:pt x="0" y="0"/>
                  </a:moveTo>
                  <a:lnTo>
                    <a:pt x="9753600" y="0"/>
                  </a:lnTo>
                  <a:lnTo>
                    <a:pt x="9753600" y="1241367"/>
                  </a:lnTo>
                  <a:lnTo>
                    <a:pt x="0" y="1241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844832" y="276517"/>
              <a:ext cx="719648" cy="719648"/>
            </a:xfrm>
            <a:custGeom>
              <a:avLst/>
              <a:gdLst/>
              <a:ahLst/>
              <a:cxnLst/>
              <a:rect r="r" b="b" t="t" l="l"/>
              <a:pathLst>
                <a:path h="719648" w="719648">
                  <a:moveTo>
                    <a:pt x="0" y="0"/>
                  </a:moveTo>
                  <a:lnTo>
                    <a:pt x="719648" y="0"/>
                  </a:lnTo>
                  <a:lnTo>
                    <a:pt x="719648" y="719648"/>
                  </a:lnTo>
                  <a:lnTo>
                    <a:pt x="0" y="7196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9" id="9"/>
          <p:cNvSpPr/>
          <p:nvPr/>
        </p:nvSpPr>
        <p:spPr>
          <a:xfrm flipH="false" flipV="false" rot="0">
            <a:off x="14341010" y="5276264"/>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11"/>
            <a:stretch>
              <a:fillRect l="0" t="0" r="0" b="0"/>
            </a:stretch>
          </a:blipFill>
        </p:spPr>
      </p:sp>
      <p:sp>
        <p:nvSpPr>
          <p:cNvPr name="Freeform 10" id="10"/>
          <p:cNvSpPr/>
          <p:nvPr/>
        </p:nvSpPr>
        <p:spPr>
          <a:xfrm flipH="false" flipV="false" rot="0">
            <a:off x="-4737230" y="3893230"/>
            <a:ext cx="7875378" cy="8104361"/>
          </a:xfrm>
          <a:custGeom>
            <a:avLst/>
            <a:gdLst/>
            <a:ahLst/>
            <a:cxnLst/>
            <a:rect r="r" b="b" t="t" l="l"/>
            <a:pathLst>
              <a:path h="8104361" w="7875378">
                <a:moveTo>
                  <a:pt x="0" y="0"/>
                </a:moveTo>
                <a:lnTo>
                  <a:pt x="7875377" y="0"/>
                </a:lnTo>
                <a:lnTo>
                  <a:pt x="7875377" y="8104361"/>
                </a:lnTo>
                <a:lnTo>
                  <a:pt x="0" y="81043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507236" y="2189189"/>
            <a:ext cx="6418677" cy="1310684"/>
          </a:xfrm>
          <a:prstGeom prst="rect">
            <a:avLst/>
          </a:prstGeom>
        </p:spPr>
        <p:txBody>
          <a:bodyPr anchor="t" rtlCol="false" tIns="0" lIns="0" bIns="0" rIns="0">
            <a:spAutoFit/>
          </a:bodyPr>
          <a:lstStyle/>
          <a:p>
            <a:pPr algn="l">
              <a:lnSpc>
                <a:spcPts val="10707"/>
              </a:lnSpc>
              <a:spcBef>
                <a:spcPct val="0"/>
              </a:spcBef>
            </a:pPr>
            <a:r>
              <a:rPr lang="en-US" sz="7648">
                <a:solidFill>
                  <a:srgbClr val="FFFFFF"/>
                </a:solidFill>
                <a:latin typeface="League Spartan"/>
                <a:ea typeface="League Spartan"/>
                <a:cs typeface="League Spartan"/>
                <a:sym typeface="League Spartan"/>
              </a:rPr>
              <a:t>PLAN</a:t>
            </a:r>
          </a:p>
        </p:txBody>
      </p:sp>
      <p:sp>
        <p:nvSpPr>
          <p:cNvPr name="TextBox 12" id="12"/>
          <p:cNvSpPr txBox="true"/>
          <p:nvPr/>
        </p:nvSpPr>
        <p:spPr>
          <a:xfrm rot="0">
            <a:off x="1870015" y="3607480"/>
            <a:ext cx="8412442" cy="4771382"/>
          </a:xfrm>
          <a:prstGeom prst="rect">
            <a:avLst/>
          </a:prstGeom>
        </p:spPr>
        <p:txBody>
          <a:bodyPr anchor="t" rtlCol="false" tIns="0" lIns="0" bIns="0" rIns="0">
            <a:spAutoFit/>
          </a:bodyPr>
          <a:lstStyle/>
          <a:p>
            <a:pPr algn="l" marL="960562" indent="-480281" lvl="1">
              <a:lnSpc>
                <a:spcPts val="7518"/>
              </a:lnSpc>
              <a:buAutoNum type="arabicPeriod" startAt="1"/>
            </a:pPr>
            <a:r>
              <a:rPr lang="en-US" b="true" sz="4449">
                <a:solidFill>
                  <a:srgbClr val="FFFFFF"/>
                </a:solidFill>
                <a:latin typeface="Codec Pro Bold"/>
                <a:ea typeface="Codec Pro Bold"/>
                <a:cs typeface="Codec Pro Bold"/>
                <a:sym typeface="Codec Pro Bold"/>
              </a:rPr>
              <a:t>Introduction</a:t>
            </a:r>
          </a:p>
          <a:p>
            <a:pPr algn="l" marL="960562" indent="-480281" lvl="1">
              <a:lnSpc>
                <a:spcPts val="7518"/>
              </a:lnSpc>
              <a:buAutoNum type="arabicPeriod" startAt="1"/>
            </a:pPr>
            <a:r>
              <a:rPr lang="en-US" b="true" sz="4449">
                <a:solidFill>
                  <a:srgbClr val="FFFFFF"/>
                </a:solidFill>
                <a:latin typeface="Codec Pro Bold"/>
                <a:ea typeface="Codec Pro Bold"/>
                <a:cs typeface="Codec Pro Bold"/>
                <a:sym typeface="Codec Pro Bold"/>
              </a:rPr>
              <a:t>Architecture du système</a:t>
            </a:r>
          </a:p>
          <a:p>
            <a:pPr algn="l" marL="960562" indent="-480281" lvl="1">
              <a:lnSpc>
                <a:spcPts val="7518"/>
              </a:lnSpc>
              <a:buAutoNum type="arabicPeriod" startAt="1"/>
            </a:pPr>
            <a:r>
              <a:rPr lang="en-US" b="true" sz="4449">
                <a:solidFill>
                  <a:srgbClr val="FFFFFF"/>
                </a:solidFill>
                <a:latin typeface="Codec Pro Bold"/>
                <a:ea typeface="Codec Pro Bold"/>
                <a:cs typeface="Codec Pro Bold"/>
                <a:sym typeface="Codec Pro Bold"/>
              </a:rPr>
              <a:t>Fonctionnalités principales</a:t>
            </a:r>
          </a:p>
          <a:p>
            <a:pPr algn="l" marL="960562" indent="-480281" lvl="1">
              <a:lnSpc>
                <a:spcPts val="7518"/>
              </a:lnSpc>
              <a:buAutoNum type="arabicPeriod" startAt="1"/>
            </a:pPr>
            <a:r>
              <a:rPr lang="en-US" b="true" sz="4449">
                <a:solidFill>
                  <a:srgbClr val="FFFFFF"/>
                </a:solidFill>
                <a:latin typeface="Codec Pro Bold"/>
                <a:ea typeface="Codec Pro Bold"/>
                <a:cs typeface="Codec Pro Bold"/>
                <a:sym typeface="Codec Pro Bold"/>
              </a:rPr>
              <a:t>Implémentation</a:t>
            </a:r>
          </a:p>
          <a:p>
            <a:pPr algn="l" marL="960562" indent="-480281" lvl="1">
              <a:lnSpc>
                <a:spcPts val="7518"/>
              </a:lnSpc>
              <a:buAutoNum type="arabicPeriod" startAt="1"/>
            </a:pPr>
            <a:r>
              <a:rPr lang="en-US" b="true" sz="4449">
                <a:solidFill>
                  <a:srgbClr val="FFFFFF"/>
                </a:solidFill>
                <a:latin typeface="Codec Pro Bold"/>
                <a:ea typeface="Codec Pro Bold"/>
                <a:cs typeface="Codec Pro Bold"/>
                <a:sym typeface="Codec Pro Bold"/>
              </a:rPr>
              <a:t>Conclusion</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49342" y="-521756"/>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4046296" y="2655091"/>
            <a:ext cx="3519743" cy="6964416"/>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39674" t="0" r="-139674"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4" id="14"/>
          <p:cNvSpPr/>
          <p:nvPr/>
        </p:nvSpPr>
        <p:spPr>
          <a:xfrm flipH="false" flipV="false" rot="0">
            <a:off x="-3356690" y="9619507"/>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008303" y="1335194"/>
            <a:ext cx="9488772" cy="663575"/>
          </a:xfrm>
          <a:prstGeom prst="rect">
            <a:avLst/>
          </a:prstGeom>
        </p:spPr>
        <p:txBody>
          <a:bodyPr anchor="t" rtlCol="false" tIns="0" lIns="0" bIns="0" rIns="0">
            <a:spAutoFit/>
          </a:bodyPr>
          <a:lstStyle/>
          <a:p>
            <a:pPr algn="l" marL="1079501" indent="-539750" lvl="1">
              <a:lnSpc>
                <a:spcPts val="4900"/>
              </a:lnSpc>
              <a:buAutoNum type="arabicPeriod" startAt="1"/>
            </a:pPr>
            <a:r>
              <a:rPr lang="en-US" sz="5000">
                <a:solidFill>
                  <a:srgbClr val="02233D"/>
                </a:solidFill>
                <a:latin typeface="League Spartan"/>
                <a:ea typeface="League Spartan"/>
                <a:cs typeface="League Spartan"/>
                <a:sym typeface="League Spartan"/>
              </a:rPr>
              <a:t>Introduction</a:t>
            </a:r>
          </a:p>
        </p:txBody>
      </p:sp>
      <p:sp>
        <p:nvSpPr>
          <p:cNvPr name="Freeform 16" id="16"/>
          <p:cNvSpPr/>
          <p:nvPr/>
        </p:nvSpPr>
        <p:spPr>
          <a:xfrm flipH="false" flipV="false" rot="0">
            <a:off x="7672642" y="7073191"/>
            <a:ext cx="3824433" cy="3298396"/>
          </a:xfrm>
          <a:custGeom>
            <a:avLst/>
            <a:gdLst/>
            <a:ahLst/>
            <a:cxnLst/>
            <a:rect r="r" b="b" t="t" l="l"/>
            <a:pathLst>
              <a:path h="3298396" w="3824433">
                <a:moveTo>
                  <a:pt x="0" y="0"/>
                </a:moveTo>
                <a:lnTo>
                  <a:pt x="3824433" y="0"/>
                </a:lnTo>
                <a:lnTo>
                  <a:pt x="3824433" y="3298396"/>
                </a:lnTo>
                <a:lnTo>
                  <a:pt x="0" y="3298396"/>
                </a:lnTo>
                <a:lnTo>
                  <a:pt x="0" y="0"/>
                </a:lnTo>
                <a:close/>
              </a:path>
            </a:pathLst>
          </a:custGeom>
          <a:blipFill>
            <a:blip r:embed="rId9"/>
            <a:stretch>
              <a:fillRect l="0" t="0" r="0" b="0"/>
            </a:stretch>
          </a:blipFill>
        </p:spPr>
      </p:sp>
      <p:sp>
        <p:nvSpPr>
          <p:cNvPr name="TextBox 17" id="17"/>
          <p:cNvSpPr txBox="true"/>
          <p:nvPr/>
        </p:nvSpPr>
        <p:spPr>
          <a:xfrm rot="0">
            <a:off x="1336758" y="3051884"/>
            <a:ext cx="11364858" cy="4021307"/>
          </a:xfrm>
          <a:prstGeom prst="rect">
            <a:avLst/>
          </a:prstGeom>
        </p:spPr>
        <p:txBody>
          <a:bodyPr anchor="t" rtlCol="false" tIns="0" lIns="0" bIns="0" rIns="0">
            <a:spAutoFit/>
          </a:bodyPr>
          <a:lstStyle/>
          <a:p>
            <a:pPr algn="l">
              <a:lnSpc>
                <a:spcPts val="4530"/>
              </a:lnSpc>
            </a:pPr>
            <a:r>
              <a:rPr lang="en-US" sz="2849">
                <a:solidFill>
                  <a:srgbClr val="00204B"/>
                </a:solidFill>
                <a:latin typeface="Codec Pro"/>
                <a:ea typeface="Codec Pro"/>
                <a:cs typeface="Codec Pro"/>
                <a:sym typeface="Codec Pro"/>
              </a:rPr>
              <a:t>L'objectif de ce projet est de développer un système IOT intelligent permettant de contrôler un climatiseur à distance via une application mobile. </a:t>
            </a:r>
          </a:p>
          <a:p>
            <a:pPr algn="l">
              <a:lnSpc>
                <a:spcPts val="4530"/>
              </a:lnSpc>
            </a:pPr>
            <a:r>
              <a:rPr lang="en-US" sz="2849">
                <a:solidFill>
                  <a:srgbClr val="00204B"/>
                </a:solidFill>
                <a:latin typeface="Codec Pro"/>
                <a:ea typeface="Codec Pro"/>
                <a:cs typeface="Codec Pro"/>
                <a:sym typeface="Codec Pro"/>
              </a:rPr>
              <a:t>Le système s'appuie sur une carte ESP32 pour la communication et la gestion des données, ainsi qu'un capteur de température DHT22 pour surveiller la température ambiante. Il propose deux modes de fonctionnement : manuel et automatique.</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0" y="-392352"/>
            <a:ext cx="11071703" cy="11071703"/>
          </a:xfrm>
          <a:custGeom>
            <a:avLst/>
            <a:gdLst/>
            <a:ahLst/>
            <a:cxnLst/>
            <a:rect r="r" b="b" t="t" l="l"/>
            <a:pathLst>
              <a:path h="11071703" w="11071703">
                <a:moveTo>
                  <a:pt x="11071703" y="0"/>
                </a:moveTo>
                <a:lnTo>
                  <a:pt x="0" y="0"/>
                </a:lnTo>
                <a:lnTo>
                  <a:pt x="0" y="11071704"/>
                </a:lnTo>
                <a:lnTo>
                  <a:pt x="11071703" y="11071704"/>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51822"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91469" y="9009812"/>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213392" y="3771412"/>
            <a:ext cx="2971073" cy="3044980"/>
          </a:xfrm>
          <a:custGeom>
            <a:avLst/>
            <a:gdLst/>
            <a:ahLst/>
            <a:cxnLst/>
            <a:rect r="r" b="b" t="t" l="l"/>
            <a:pathLst>
              <a:path h="3044980" w="2971073">
                <a:moveTo>
                  <a:pt x="0" y="0"/>
                </a:moveTo>
                <a:lnTo>
                  <a:pt x="2971073" y="0"/>
                </a:lnTo>
                <a:lnTo>
                  <a:pt x="2971073" y="3044980"/>
                </a:lnTo>
                <a:lnTo>
                  <a:pt x="0" y="3044980"/>
                </a:lnTo>
                <a:lnTo>
                  <a:pt x="0" y="0"/>
                </a:lnTo>
                <a:close/>
              </a:path>
            </a:pathLst>
          </a:custGeom>
          <a:blipFill>
            <a:blip r:embed="rId10"/>
            <a:stretch>
              <a:fillRect l="0" t="0" r="0" b="0"/>
            </a:stretch>
          </a:blipFill>
        </p:spPr>
      </p:sp>
      <p:sp>
        <p:nvSpPr>
          <p:cNvPr name="Freeform 8" id="8"/>
          <p:cNvSpPr/>
          <p:nvPr/>
        </p:nvSpPr>
        <p:spPr>
          <a:xfrm flipH="false" flipV="false" rot="0">
            <a:off x="10481737" y="4256616"/>
            <a:ext cx="5213026" cy="2074572"/>
          </a:xfrm>
          <a:custGeom>
            <a:avLst/>
            <a:gdLst/>
            <a:ahLst/>
            <a:cxnLst/>
            <a:rect r="r" b="b" t="t" l="l"/>
            <a:pathLst>
              <a:path h="2074572" w="5213026">
                <a:moveTo>
                  <a:pt x="0" y="0"/>
                </a:moveTo>
                <a:lnTo>
                  <a:pt x="5213026" y="0"/>
                </a:lnTo>
                <a:lnTo>
                  <a:pt x="5213026" y="2074572"/>
                </a:lnTo>
                <a:lnTo>
                  <a:pt x="0" y="2074572"/>
                </a:lnTo>
                <a:lnTo>
                  <a:pt x="0" y="0"/>
                </a:lnTo>
                <a:close/>
              </a:path>
            </a:pathLst>
          </a:custGeom>
          <a:blipFill>
            <a:blip r:embed="rId11"/>
            <a:stretch>
              <a:fillRect l="0" t="0" r="0" b="0"/>
            </a:stretch>
          </a:blipFill>
        </p:spPr>
      </p:sp>
      <p:sp>
        <p:nvSpPr>
          <p:cNvPr name="Freeform 9" id="9"/>
          <p:cNvSpPr/>
          <p:nvPr/>
        </p:nvSpPr>
        <p:spPr>
          <a:xfrm flipH="false" flipV="false" rot="0">
            <a:off x="7815788" y="7294108"/>
            <a:ext cx="2675473" cy="2421115"/>
          </a:xfrm>
          <a:custGeom>
            <a:avLst/>
            <a:gdLst/>
            <a:ahLst/>
            <a:cxnLst/>
            <a:rect r="r" b="b" t="t" l="l"/>
            <a:pathLst>
              <a:path h="2421115" w="2675473">
                <a:moveTo>
                  <a:pt x="0" y="0"/>
                </a:moveTo>
                <a:lnTo>
                  <a:pt x="2675474" y="0"/>
                </a:lnTo>
                <a:lnTo>
                  <a:pt x="2675474" y="2421115"/>
                </a:lnTo>
                <a:lnTo>
                  <a:pt x="0" y="2421115"/>
                </a:lnTo>
                <a:lnTo>
                  <a:pt x="0" y="0"/>
                </a:lnTo>
                <a:close/>
              </a:path>
            </a:pathLst>
          </a:custGeom>
          <a:blipFill>
            <a:blip r:embed="rId12"/>
            <a:stretch>
              <a:fillRect l="0" t="0" r="0" b="0"/>
            </a:stretch>
          </a:blipFill>
        </p:spPr>
      </p:sp>
      <p:sp>
        <p:nvSpPr>
          <p:cNvPr name="TextBox 10" id="10"/>
          <p:cNvSpPr txBox="true"/>
          <p:nvPr/>
        </p:nvSpPr>
        <p:spPr>
          <a:xfrm rot="0">
            <a:off x="726174" y="816487"/>
            <a:ext cx="13630852" cy="911022"/>
          </a:xfrm>
          <a:prstGeom prst="rect">
            <a:avLst/>
          </a:prstGeom>
        </p:spPr>
        <p:txBody>
          <a:bodyPr anchor="t" rtlCol="false" tIns="0" lIns="0" bIns="0" rIns="0">
            <a:spAutoFit/>
          </a:bodyPr>
          <a:lstStyle/>
          <a:p>
            <a:pPr algn="l">
              <a:lnSpc>
                <a:spcPts val="6897"/>
              </a:lnSpc>
            </a:pPr>
            <a:r>
              <a:rPr lang="en-US" sz="7038">
                <a:solidFill>
                  <a:srgbClr val="02233D"/>
                </a:solidFill>
                <a:latin typeface="League Spartan"/>
                <a:ea typeface="League Spartan"/>
                <a:cs typeface="League Spartan"/>
                <a:sym typeface="League Spartan"/>
              </a:rPr>
              <a:t>2. Architecture du système</a:t>
            </a:r>
          </a:p>
        </p:txBody>
      </p:sp>
      <p:sp>
        <p:nvSpPr>
          <p:cNvPr name="TextBox 11" id="11"/>
          <p:cNvSpPr txBox="true"/>
          <p:nvPr/>
        </p:nvSpPr>
        <p:spPr>
          <a:xfrm rot="0">
            <a:off x="1460344" y="2422848"/>
            <a:ext cx="3220647" cy="604774"/>
          </a:xfrm>
          <a:prstGeom prst="rect">
            <a:avLst/>
          </a:prstGeom>
        </p:spPr>
        <p:txBody>
          <a:bodyPr anchor="t" rtlCol="false" tIns="0" lIns="0" bIns="0" rIns="0">
            <a:spAutoFit/>
          </a:bodyPr>
          <a:lstStyle/>
          <a:p>
            <a:pPr algn="l">
              <a:lnSpc>
                <a:spcPts val="4507"/>
              </a:lnSpc>
            </a:pPr>
            <a:r>
              <a:rPr lang="en-US" sz="4599">
                <a:solidFill>
                  <a:srgbClr val="196BE4"/>
                </a:solidFill>
                <a:latin typeface="League Spartan"/>
                <a:ea typeface="League Spartan"/>
                <a:cs typeface="League Spartan"/>
                <a:sym typeface="League Spartan"/>
              </a:rPr>
              <a:t>Logiciels :</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0" y="-392352"/>
            <a:ext cx="11071703" cy="11071703"/>
          </a:xfrm>
          <a:custGeom>
            <a:avLst/>
            <a:gdLst/>
            <a:ahLst/>
            <a:cxnLst/>
            <a:rect r="r" b="b" t="t" l="l"/>
            <a:pathLst>
              <a:path h="11071703" w="11071703">
                <a:moveTo>
                  <a:pt x="11071703" y="0"/>
                </a:moveTo>
                <a:lnTo>
                  <a:pt x="0" y="0"/>
                </a:lnTo>
                <a:lnTo>
                  <a:pt x="0" y="11071704"/>
                </a:lnTo>
                <a:lnTo>
                  <a:pt x="11071703" y="11071704"/>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51822"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91469" y="9009812"/>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02051" y="3242355"/>
            <a:ext cx="5115766" cy="4252612"/>
          </a:xfrm>
          <a:custGeom>
            <a:avLst/>
            <a:gdLst/>
            <a:ahLst/>
            <a:cxnLst/>
            <a:rect r="r" b="b" t="t" l="l"/>
            <a:pathLst>
              <a:path h="4252612" w="5115766">
                <a:moveTo>
                  <a:pt x="0" y="0"/>
                </a:moveTo>
                <a:lnTo>
                  <a:pt x="5115766" y="0"/>
                </a:lnTo>
                <a:lnTo>
                  <a:pt x="5115766" y="4252611"/>
                </a:lnTo>
                <a:lnTo>
                  <a:pt x="0" y="4252611"/>
                </a:lnTo>
                <a:lnTo>
                  <a:pt x="0" y="0"/>
                </a:lnTo>
                <a:close/>
              </a:path>
            </a:pathLst>
          </a:custGeom>
          <a:blipFill>
            <a:blip r:embed="rId10"/>
            <a:stretch>
              <a:fillRect l="0" t="0" r="0" b="0"/>
            </a:stretch>
          </a:blipFill>
        </p:spPr>
      </p:sp>
      <p:sp>
        <p:nvSpPr>
          <p:cNvPr name="Freeform 8" id="8"/>
          <p:cNvSpPr/>
          <p:nvPr/>
        </p:nvSpPr>
        <p:spPr>
          <a:xfrm flipH="false" flipV="false" rot="0">
            <a:off x="15963059" y="4924301"/>
            <a:ext cx="1917206" cy="1444129"/>
          </a:xfrm>
          <a:custGeom>
            <a:avLst/>
            <a:gdLst/>
            <a:ahLst/>
            <a:cxnLst/>
            <a:rect r="r" b="b" t="t" l="l"/>
            <a:pathLst>
              <a:path h="1444129" w="1917206">
                <a:moveTo>
                  <a:pt x="0" y="0"/>
                </a:moveTo>
                <a:lnTo>
                  <a:pt x="1917206" y="0"/>
                </a:lnTo>
                <a:lnTo>
                  <a:pt x="1917206" y="1444129"/>
                </a:lnTo>
                <a:lnTo>
                  <a:pt x="0" y="1444129"/>
                </a:lnTo>
                <a:lnTo>
                  <a:pt x="0" y="0"/>
                </a:lnTo>
                <a:close/>
              </a:path>
            </a:pathLst>
          </a:custGeom>
          <a:blipFill>
            <a:blip r:embed="rId11"/>
            <a:stretch>
              <a:fillRect l="0" t="0" r="0" b="0"/>
            </a:stretch>
          </a:blipFill>
        </p:spPr>
      </p:sp>
      <p:sp>
        <p:nvSpPr>
          <p:cNvPr name="Freeform 9" id="9"/>
          <p:cNvSpPr/>
          <p:nvPr/>
        </p:nvSpPr>
        <p:spPr>
          <a:xfrm flipH="false" flipV="false" rot="0">
            <a:off x="6083386" y="6917195"/>
            <a:ext cx="3331132" cy="3023643"/>
          </a:xfrm>
          <a:custGeom>
            <a:avLst/>
            <a:gdLst/>
            <a:ahLst/>
            <a:cxnLst/>
            <a:rect r="r" b="b" t="t" l="l"/>
            <a:pathLst>
              <a:path h="3023643" w="3331132">
                <a:moveTo>
                  <a:pt x="0" y="0"/>
                </a:moveTo>
                <a:lnTo>
                  <a:pt x="3331132" y="0"/>
                </a:lnTo>
                <a:lnTo>
                  <a:pt x="3331132" y="3023643"/>
                </a:lnTo>
                <a:lnTo>
                  <a:pt x="0" y="3023643"/>
                </a:lnTo>
                <a:lnTo>
                  <a:pt x="0" y="0"/>
                </a:lnTo>
                <a:close/>
              </a:path>
            </a:pathLst>
          </a:custGeom>
          <a:blipFill>
            <a:blip r:embed="rId12"/>
            <a:stretch>
              <a:fillRect l="0" t="0" r="0" b="0"/>
            </a:stretch>
          </a:blipFill>
        </p:spPr>
      </p:sp>
      <p:sp>
        <p:nvSpPr>
          <p:cNvPr name="Freeform 10" id="10"/>
          <p:cNvSpPr/>
          <p:nvPr/>
        </p:nvSpPr>
        <p:spPr>
          <a:xfrm flipH="false" flipV="false" rot="0">
            <a:off x="11476763" y="3256003"/>
            <a:ext cx="3774916" cy="3336596"/>
          </a:xfrm>
          <a:custGeom>
            <a:avLst/>
            <a:gdLst/>
            <a:ahLst/>
            <a:cxnLst/>
            <a:rect r="r" b="b" t="t" l="l"/>
            <a:pathLst>
              <a:path h="3336596" w="3774916">
                <a:moveTo>
                  <a:pt x="0" y="0"/>
                </a:moveTo>
                <a:lnTo>
                  <a:pt x="3774916" y="0"/>
                </a:lnTo>
                <a:lnTo>
                  <a:pt x="3774916" y="3336596"/>
                </a:lnTo>
                <a:lnTo>
                  <a:pt x="0" y="3336596"/>
                </a:lnTo>
                <a:lnTo>
                  <a:pt x="0" y="0"/>
                </a:lnTo>
                <a:close/>
              </a:path>
            </a:pathLst>
          </a:custGeom>
          <a:blipFill>
            <a:blip r:embed="rId13"/>
            <a:stretch>
              <a:fillRect l="0" t="0" r="0" b="0"/>
            </a:stretch>
          </a:blipFill>
        </p:spPr>
      </p:sp>
      <p:sp>
        <p:nvSpPr>
          <p:cNvPr name="Freeform 11" id="11"/>
          <p:cNvSpPr/>
          <p:nvPr/>
        </p:nvSpPr>
        <p:spPr>
          <a:xfrm flipH="false" flipV="false" rot="0">
            <a:off x="7467610" y="2704771"/>
            <a:ext cx="3209010" cy="2663890"/>
          </a:xfrm>
          <a:custGeom>
            <a:avLst/>
            <a:gdLst/>
            <a:ahLst/>
            <a:cxnLst/>
            <a:rect r="r" b="b" t="t" l="l"/>
            <a:pathLst>
              <a:path h="2663890" w="3209010">
                <a:moveTo>
                  <a:pt x="0" y="0"/>
                </a:moveTo>
                <a:lnTo>
                  <a:pt x="3209010" y="0"/>
                </a:lnTo>
                <a:lnTo>
                  <a:pt x="3209010" y="2663889"/>
                </a:lnTo>
                <a:lnTo>
                  <a:pt x="0" y="2663889"/>
                </a:lnTo>
                <a:lnTo>
                  <a:pt x="0" y="0"/>
                </a:lnTo>
                <a:close/>
              </a:path>
            </a:pathLst>
          </a:custGeom>
          <a:blipFill>
            <a:blip r:embed="rId14"/>
            <a:stretch>
              <a:fillRect l="0" t="0" r="0" b="0"/>
            </a:stretch>
          </a:blipFill>
        </p:spPr>
      </p:sp>
      <p:sp>
        <p:nvSpPr>
          <p:cNvPr name="Freeform 12" id="12"/>
          <p:cNvSpPr/>
          <p:nvPr/>
        </p:nvSpPr>
        <p:spPr>
          <a:xfrm flipH="false" flipV="false" rot="0">
            <a:off x="10037978" y="7367180"/>
            <a:ext cx="2067805" cy="1950929"/>
          </a:xfrm>
          <a:custGeom>
            <a:avLst/>
            <a:gdLst/>
            <a:ahLst/>
            <a:cxnLst/>
            <a:rect r="r" b="b" t="t" l="l"/>
            <a:pathLst>
              <a:path h="1950929" w="2067805">
                <a:moveTo>
                  <a:pt x="0" y="0"/>
                </a:moveTo>
                <a:lnTo>
                  <a:pt x="2067805" y="0"/>
                </a:lnTo>
                <a:lnTo>
                  <a:pt x="2067805" y="1950930"/>
                </a:lnTo>
                <a:lnTo>
                  <a:pt x="0" y="1950930"/>
                </a:lnTo>
                <a:lnTo>
                  <a:pt x="0" y="0"/>
                </a:lnTo>
                <a:close/>
              </a:path>
            </a:pathLst>
          </a:custGeom>
          <a:blipFill>
            <a:blip r:embed="rId15"/>
            <a:stretch>
              <a:fillRect l="0" t="0" r="0" b="0"/>
            </a:stretch>
          </a:blipFill>
        </p:spPr>
      </p:sp>
      <p:sp>
        <p:nvSpPr>
          <p:cNvPr name="Freeform 13" id="13"/>
          <p:cNvSpPr/>
          <p:nvPr/>
        </p:nvSpPr>
        <p:spPr>
          <a:xfrm flipH="false" flipV="false" rot="0">
            <a:off x="12608760" y="7232374"/>
            <a:ext cx="2270698" cy="1777438"/>
          </a:xfrm>
          <a:custGeom>
            <a:avLst/>
            <a:gdLst/>
            <a:ahLst/>
            <a:cxnLst/>
            <a:rect r="r" b="b" t="t" l="l"/>
            <a:pathLst>
              <a:path h="1777438" w="2270698">
                <a:moveTo>
                  <a:pt x="0" y="0"/>
                </a:moveTo>
                <a:lnTo>
                  <a:pt x="2270698" y="0"/>
                </a:lnTo>
                <a:lnTo>
                  <a:pt x="2270698" y="1777438"/>
                </a:lnTo>
                <a:lnTo>
                  <a:pt x="0" y="1777438"/>
                </a:lnTo>
                <a:lnTo>
                  <a:pt x="0" y="0"/>
                </a:lnTo>
                <a:close/>
              </a:path>
            </a:pathLst>
          </a:custGeom>
          <a:blipFill>
            <a:blip r:embed="rId16"/>
            <a:stretch>
              <a:fillRect l="0" t="0" r="0" b="0"/>
            </a:stretch>
          </a:blipFill>
        </p:spPr>
      </p:sp>
      <p:sp>
        <p:nvSpPr>
          <p:cNvPr name="TextBox 14" id="14"/>
          <p:cNvSpPr txBox="true"/>
          <p:nvPr/>
        </p:nvSpPr>
        <p:spPr>
          <a:xfrm rot="0">
            <a:off x="726174" y="816487"/>
            <a:ext cx="13630852" cy="911022"/>
          </a:xfrm>
          <a:prstGeom prst="rect">
            <a:avLst/>
          </a:prstGeom>
        </p:spPr>
        <p:txBody>
          <a:bodyPr anchor="t" rtlCol="false" tIns="0" lIns="0" bIns="0" rIns="0">
            <a:spAutoFit/>
          </a:bodyPr>
          <a:lstStyle/>
          <a:p>
            <a:pPr algn="l">
              <a:lnSpc>
                <a:spcPts val="6897"/>
              </a:lnSpc>
            </a:pPr>
            <a:r>
              <a:rPr lang="en-US" sz="7038">
                <a:solidFill>
                  <a:srgbClr val="02233D"/>
                </a:solidFill>
                <a:latin typeface="League Spartan"/>
                <a:ea typeface="League Spartan"/>
                <a:cs typeface="League Spartan"/>
                <a:sym typeface="League Spartan"/>
              </a:rPr>
              <a:t>2. Architecture du système</a:t>
            </a:r>
          </a:p>
        </p:txBody>
      </p:sp>
      <p:sp>
        <p:nvSpPr>
          <p:cNvPr name="TextBox 15" id="15"/>
          <p:cNvSpPr txBox="true"/>
          <p:nvPr/>
        </p:nvSpPr>
        <p:spPr>
          <a:xfrm rot="0">
            <a:off x="1475780" y="2160205"/>
            <a:ext cx="3368309" cy="592455"/>
          </a:xfrm>
          <a:prstGeom prst="rect">
            <a:avLst/>
          </a:prstGeom>
        </p:spPr>
        <p:txBody>
          <a:bodyPr anchor="t" rtlCol="false" tIns="0" lIns="0" bIns="0" rIns="0">
            <a:spAutoFit/>
          </a:bodyPr>
          <a:lstStyle/>
          <a:p>
            <a:pPr algn="l">
              <a:lnSpc>
                <a:spcPts val="4409"/>
              </a:lnSpc>
            </a:pPr>
            <a:r>
              <a:rPr lang="en-US" sz="4499">
                <a:solidFill>
                  <a:srgbClr val="196BE4"/>
                </a:solidFill>
                <a:latin typeface="League Spartan"/>
                <a:ea typeface="League Spartan"/>
                <a:cs typeface="League Spartan"/>
                <a:sym typeface="League Spartan"/>
              </a:rPr>
              <a:t>Matériels :</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0" y="-392352"/>
            <a:ext cx="11071703" cy="11071703"/>
          </a:xfrm>
          <a:custGeom>
            <a:avLst/>
            <a:gdLst/>
            <a:ahLst/>
            <a:cxnLst/>
            <a:rect r="r" b="b" t="t" l="l"/>
            <a:pathLst>
              <a:path h="11071703" w="11071703">
                <a:moveTo>
                  <a:pt x="11071703" y="0"/>
                </a:moveTo>
                <a:lnTo>
                  <a:pt x="0" y="0"/>
                </a:lnTo>
                <a:lnTo>
                  <a:pt x="0" y="11071704"/>
                </a:lnTo>
                <a:lnTo>
                  <a:pt x="11071703" y="11071704"/>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51822"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91469" y="9009812"/>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02399" y="2950916"/>
            <a:ext cx="8666154" cy="5806323"/>
          </a:xfrm>
          <a:custGeom>
            <a:avLst/>
            <a:gdLst/>
            <a:ahLst/>
            <a:cxnLst/>
            <a:rect r="r" b="b" t="t" l="l"/>
            <a:pathLst>
              <a:path h="5806323" w="8666154">
                <a:moveTo>
                  <a:pt x="0" y="0"/>
                </a:moveTo>
                <a:lnTo>
                  <a:pt x="8666154" y="0"/>
                </a:lnTo>
                <a:lnTo>
                  <a:pt x="8666154" y="5806323"/>
                </a:lnTo>
                <a:lnTo>
                  <a:pt x="0" y="5806323"/>
                </a:lnTo>
                <a:lnTo>
                  <a:pt x="0" y="0"/>
                </a:lnTo>
                <a:close/>
              </a:path>
            </a:pathLst>
          </a:custGeom>
          <a:blipFill>
            <a:blip r:embed="rId10"/>
            <a:stretch>
              <a:fillRect l="0" t="0" r="0" b="0"/>
            </a:stretch>
          </a:blipFill>
        </p:spPr>
      </p:sp>
      <p:sp>
        <p:nvSpPr>
          <p:cNvPr name="TextBox 8" id="8"/>
          <p:cNvSpPr txBox="true"/>
          <p:nvPr/>
        </p:nvSpPr>
        <p:spPr>
          <a:xfrm rot="0">
            <a:off x="726174" y="816487"/>
            <a:ext cx="13630852" cy="911022"/>
          </a:xfrm>
          <a:prstGeom prst="rect">
            <a:avLst/>
          </a:prstGeom>
        </p:spPr>
        <p:txBody>
          <a:bodyPr anchor="t" rtlCol="false" tIns="0" lIns="0" bIns="0" rIns="0">
            <a:spAutoFit/>
          </a:bodyPr>
          <a:lstStyle/>
          <a:p>
            <a:pPr algn="l">
              <a:lnSpc>
                <a:spcPts val="6897"/>
              </a:lnSpc>
            </a:pPr>
            <a:r>
              <a:rPr lang="en-US" sz="7038">
                <a:solidFill>
                  <a:srgbClr val="02233D"/>
                </a:solidFill>
                <a:latin typeface="League Spartan"/>
                <a:ea typeface="League Spartan"/>
                <a:cs typeface="League Spartan"/>
                <a:sym typeface="League Spartan"/>
              </a:rPr>
              <a:t>2. Architecture du système</a:t>
            </a:r>
          </a:p>
        </p:txBody>
      </p:sp>
      <p:sp>
        <p:nvSpPr>
          <p:cNvPr name="TextBox 9" id="9"/>
          <p:cNvSpPr txBox="true"/>
          <p:nvPr/>
        </p:nvSpPr>
        <p:spPr>
          <a:xfrm rot="0">
            <a:off x="337585" y="2280746"/>
            <a:ext cx="8806415" cy="530860"/>
          </a:xfrm>
          <a:prstGeom prst="rect">
            <a:avLst/>
          </a:prstGeom>
        </p:spPr>
        <p:txBody>
          <a:bodyPr anchor="t" rtlCol="false" tIns="0" lIns="0" bIns="0" rIns="0">
            <a:spAutoFit/>
          </a:bodyPr>
          <a:lstStyle/>
          <a:p>
            <a:pPr algn="l">
              <a:lnSpc>
                <a:spcPts val="3919"/>
              </a:lnSpc>
            </a:pPr>
            <a:r>
              <a:rPr lang="en-US" sz="3999">
                <a:solidFill>
                  <a:srgbClr val="196BE4"/>
                </a:solidFill>
                <a:latin typeface="League Spartan"/>
                <a:ea typeface="League Spartan"/>
                <a:cs typeface="League Spartan"/>
                <a:sym typeface="League Spartan"/>
              </a:rPr>
              <a:t>Protocoles et Bibliothèques :</a:t>
            </a:r>
          </a:p>
        </p:txBody>
      </p:sp>
      <p:sp>
        <p:nvSpPr>
          <p:cNvPr name="TextBox 10" id="10"/>
          <p:cNvSpPr txBox="true"/>
          <p:nvPr/>
        </p:nvSpPr>
        <p:spPr>
          <a:xfrm rot="0">
            <a:off x="11540443" y="3780862"/>
            <a:ext cx="5128645" cy="3177873"/>
          </a:xfrm>
          <a:prstGeom prst="rect">
            <a:avLst/>
          </a:prstGeom>
        </p:spPr>
        <p:txBody>
          <a:bodyPr anchor="t" rtlCol="false" tIns="0" lIns="0" bIns="0" rIns="0">
            <a:spAutoFit/>
          </a:bodyPr>
          <a:lstStyle/>
          <a:p>
            <a:pPr algn="l">
              <a:lnSpc>
                <a:spcPts val="8600"/>
              </a:lnSpc>
            </a:pPr>
            <a:r>
              <a:rPr lang="en-US" sz="4831">
                <a:solidFill>
                  <a:srgbClr val="196BE4"/>
                </a:solidFill>
                <a:latin typeface="League Spartan"/>
                <a:ea typeface="League Spartan"/>
                <a:cs typeface="League Spartan"/>
                <a:sym typeface="League Spartan"/>
              </a:rPr>
              <a:t>Wifi.h</a:t>
            </a:r>
          </a:p>
          <a:p>
            <a:pPr algn="l">
              <a:lnSpc>
                <a:spcPts val="8600"/>
              </a:lnSpc>
            </a:pPr>
            <a:r>
              <a:rPr lang="en-US" sz="4831">
                <a:solidFill>
                  <a:srgbClr val="196BE4"/>
                </a:solidFill>
                <a:latin typeface="League Spartan"/>
                <a:ea typeface="League Spartan"/>
                <a:cs typeface="League Spartan"/>
                <a:sym typeface="League Spartan"/>
              </a:rPr>
              <a:t>PubSubClient.h</a:t>
            </a:r>
          </a:p>
          <a:p>
            <a:pPr algn="l">
              <a:lnSpc>
                <a:spcPts val="8600"/>
              </a:lnSpc>
            </a:pPr>
            <a:r>
              <a:rPr lang="en-US" sz="4831">
                <a:solidFill>
                  <a:srgbClr val="196BE4"/>
                </a:solidFill>
                <a:latin typeface="League Spartan"/>
                <a:ea typeface="League Spartan"/>
                <a:cs typeface="League Spartan"/>
                <a:sym typeface="League Spartan"/>
              </a:rPr>
              <a:t>DHT.h</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83372" y="-527382"/>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7815" y="826525"/>
            <a:ext cx="17094378" cy="898703"/>
          </a:xfrm>
          <a:prstGeom prst="rect">
            <a:avLst/>
          </a:prstGeom>
        </p:spPr>
        <p:txBody>
          <a:bodyPr anchor="t" rtlCol="false" tIns="0" lIns="0" bIns="0" rIns="0">
            <a:spAutoFit/>
          </a:bodyPr>
          <a:lstStyle/>
          <a:p>
            <a:pPr algn="l">
              <a:lnSpc>
                <a:spcPts val="6799"/>
              </a:lnSpc>
            </a:pPr>
            <a:r>
              <a:rPr lang="en-US" sz="6938">
                <a:solidFill>
                  <a:srgbClr val="02233D"/>
                </a:solidFill>
                <a:latin typeface="League Spartan"/>
                <a:ea typeface="League Spartan"/>
                <a:cs typeface="League Spartan"/>
                <a:sym typeface="League Spartan"/>
              </a:rPr>
              <a:t>MQTT</a:t>
            </a:r>
          </a:p>
        </p:txBody>
      </p:sp>
      <p:sp>
        <p:nvSpPr>
          <p:cNvPr name="Freeform 4" id="4"/>
          <p:cNvSpPr/>
          <p:nvPr/>
        </p:nvSpPr>
        <p:spPr>
          <a:xfrm flipH="true" flipV="false" rot="0">
            <a:off x="13682712" y="-464763"/>
            <a:ext cx="7875378" cy="8104361"/>
          </a:xfrm>
          <a:custGeom>
            <a:avLst/>
            <a:gdLst/>
            <a:ahLst/>
            <a:cxnLst/>
            <a:rect r="r" b="b" t="t" l="l"/>
            <a:pathLst>
              <a:path h="8104361" w="7875378">
                <a:moveTo>
                  <a:pt x="7875378" y="0"/>
                </a:moveTo>
                <a:lnTo>
                  <a:pt x="0" y="0"/>
                </a:lnTo>
                <a:lnTo>
                  <a:pt x="0" y="8104361"/>
                </a:lnTo>
                <a:lnTo>
                  <a:pt x="7875378" y="8104361"/>
                </a:lnTo>
                <a:lnTo>
                  <a:pt x="7875378"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17840" y="2089315"/>
            <a:ext cx="13901888" cy="6384594"/>
          </a:xfrm>
          <a:prstGeom prst="rect">
            <a:avLst/>
          </a:prstGeom>
        </p:spPr>
        <p:txBody>
          <a:bodyPr anchor="t" rtlCol="false" tIns="0" lIns="0" bIns="0" rIns="0">
            <a:spAutoFit/>
          </a:bodyPr>
          <a:lstStyle/>
          <a:p>
            <a:pPr algn="l">
              <a:lnSpc>
                <a:spcPts val="5061"/>
              </a:lnSpc>
            </a:pPr>
            <a:r>
              <a:rPr lang="en-US" sz="3049">
                <a:solidFill>
                  <a:srgbClr val="00204B"/>
                </a:solidFill>
                <a:latin typeface="Codec Pro"/>
                <a:ea typeface="Codec Pro"/>
                <a:cs typeface="Codec Pro"/>
                <a:sym typeface="Codec Pro"/>
              </a:rPr>
              <a:t>MQTT (Message Queuing Telemetry Transport) est un protocole léger, idéal pour les applications IoT (Internet des Objets). Il</a:t>
            </a:r>
            <a:r>
              <a:rPr lang="en-US" sz="3049">
                <a:solidFill>
                  <a:srgbClr val="00204B"/>
                </a:solidFill>
                <a:latin typeface="Codec Pro"/>
                <a:ea typeface="Codec Pro"/>
                <a:cs typeface="Codec Pro"/>
                <a:sym typeface="Codec Pro"/>
              </a:rPr>
              <a:t> est conçu pour :</a:t>
            </a:r>
          </a:p>
          <a:p>
            <a:pPr algn="l" marL="658309" indent="-329155" lvl="1">
              <a:lnSpc>
                <a:spcPts val="5061"/>
              </a:lnSpc>
              <a:buFont typeface="Arial"/>
              <a:buChar char="•"/>
            </a:pPr>
            <a:r>
              <a:rPr lang="en-US" sz="3049">
                <a:solidFill>
                  <a:srgbClr val="00204B"/>
                </a:solidFill>
                <a:latin typeface="Codec Pro"/>
                <a:ea typeface="Codec Pro"/>
                <a:cs typeface="Codec Pro"/>
                <a:sym typeface="Codec Pro"/>
              </a:rPr>
              <a:t>Utiliser peu de bande passante, ce qui le rend efficace même sur des réseaux limités.</a:t>
            </a:r>
          </a:p>
          <a:p>
            <a:pPr algn="l" marL="658309" indent="-329155" lvl="1">
              <a:lnSpc>
                <a:spcPts val="5061"/>
              </a:lnSpc>
              <a:buFont typeface="Arial"/>
              <a:buChar char="•"/>
            </a:pPr>
            <a:r>
              <a:rPr lang="en-US" sz="3049">
                <a:solidFill>
                  <a:srgbClr val="00204B"/>
                </a:solidFill>
                <a:latin typeface="Codec Pro"/>
                <a:ea typeface="Codec Pro"/>
                <a:cs typeface="Codec Pro"/>
                <a:sym typeface="Codec Pro"/>
              </a:rPr>
              <a:t>Permettre une communication asynchrone, où les messages sont échangés en temps réel entre appareils via un "broker" MQTT.</a:t>
            </a:r>
          </a:p>
          <a:p>
            <a:pPr algn="l">
              <a:lnSpc>
                <a:spcPts val="5061"/>
              </a:lnSpc>
            </a:pPr>
            <a:r>
              <a:rPr lang="en-US" sz="3049">
                <a:solidFill>
                  <a:srgbClr val="00204B"/>
                </a:solidFill>
                <a:latin typeface="Codec Pro"/>
                <a:ea typeface="Codec Pro"/>
                <a:cs typeface="Codec Pro"/>
                <a:sym typeface="Codec Pro"/>
              </a:rPr>
              <a:t>Dans Flutter, des packages comme mqtt_client permettent de connecter les applications Flutter à un broker MQTT pour échanger des données en temps réel.</a:t>
            </a:r>
          </a:p>
          <a:p>
            <a:pPr algn="l">
              <a:lnSpc>
                <a:spcPts val="5061"/>
              </a:lnSpc>
            </a:pPr>
          </a:p>
        </p:txBody>
      </p:sp>
      <p:sp>
        <p:nvSpPr>
          <p:cNvPr name="Freeform 6" id="6"/>
          <p:cNvSpPr/>
          <p:nvPr/>
        </p:nvSpPr>
        <p:spPr>
          <a:xfrm flipH="false" flipV="false" rot="0">
            <a:off x="14419703" y="7847661"/>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85667" y="7379496"/>
            <a:ext cx="2987545" cy="2658915"/>
          </a:xfrm>
          <a:custGeom>
            <a:avLst/>
            <a:gdLst/>
            <a:ahLst/>
            <a:cxnLst/>
            <a:rect r="r" b="b" t="t" l="l"/>
            <a:pathLst>
              <a:path h="2658915" w="2987545">
                <a:moveTo>
                  <a:pt x="0" y="0"/>
                </a:moveTo>
                <a:lnTo>
                  <a:pt x="2987545" y="0"/>
                </a:lnTo>
                <a:lnTo>
                  <a:pt x="2987545" y="2658915"/>
                </a:lnTo>
                <a:lnTo>
                  <a:pt x="0" y="2658915"/>
                </a:lnTo>
                <a:lnTo>
                  <a:pt x="0" y="0"/>
                </a:lnTo>
                <a:close/>
              </a:path>
            </a:pathLst>
          </a:custGeom>
          <a:blipFill>
            <a:blip r:embed="rId8"/>
            <a:stretch>
              <a:fillRect l="0" t="0" r="0" b="0"/>
            </a:stretch>
          </a:blipFill>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83372" y="-527382"/>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7863" y="819706"/>
            <a:ext cx="17094378" cy="898703"/>
          </a:xfrm>
          <a:prstGeom prst="rect">
            <a:avLst/>
          </a:prstGeom>
        </p:spPr>
        <p:txBody>
          <a:bodyPr anchor="t" rtlCol="false" tIns="0" lIns="0" bIns="0" rIns="0">
            <a:spAutoFit/>
          </a:bodyPr>
          <a:lstStyle/>
          <a:p>
            <a:pPr algn="ctr">
              <a:lnSpc>
                <a:spcPts val="6799"/>
              </a:lnSpc>
            </a:pPr>
            <a:r>
              <a:rPr lang="en-US" sz="6938">
                <a:solidFill>
                  <a:srgbClr val="02233D"/>
                </a:solidFill>
                <a:latin typeface="League Spartan"/>
                <a:ea typeface="League Spartan"/>
                <a:cs typeface="League Spartan"/>
                <a:sym typeface="League Spartan"/>
              </a:rPr>
              <a:t>3. Fonctionnalités principales</a:t>
            </a:r>
          </a:p>
        </p:txBody>
      </p:sp>
      <p:sp>
        <p:nvSpPr>
          <p:cNvPr name="Freeform 4" id="4"/>
          <p:cNvSpPr/>
          <p:nvPr/>
        </p:nvSpPr>
        <p:spPr>
          <a:xfrm flipH="true" flipV="false" rot="0">
            <a:off x="14201555" y="4949529"/>
            <a:ext cx="7875378" cy="8104361"/>
          </a:xfrm>
          <a:custGeom>
            <a:avLst/>
            <a:gdLst/>
            <a:ahLst/>
            <a:cxnLst/>
            <a:rect r="r" b="b" t="t" l="l"/>
            <a:pathLst>
              <a:path h="8104361" w="7875378">
                <a:moveTo>
                  <a:pt x="7875378" y="0"/>
                </a:moveTo>
                <a:lnTo>
                  <a:pt x="0" y="0"/>
                </a:lnTo>
                <a:lnTo>
                  <a:pt x="0" y="8104360"/>
                </a:lnTo>
                <a:lnTo>
                  <a:pt x="7875378" y="8104360"/>
                </a:lnTo>
                <a:lnTo>
                  <a:pt x="7875378"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18382" y="2750465"/>
            <a:ext cx="13901888" cy="6384594"/>
          </a:xfrm>
          <a:prstGeom prst="rect">
            <a:avLst/>
          </a:prstGeom>
        </p:spPr>
        <p:txBody>
          <a:bodyPr anchor="t" rtlCol="false" tIns="0" lIns="0" bIns="0" rIns="0">
            <a:spAutoFit/>
          </a:bodyPr>
          <a:lstStyle/>
          <a:p>
            <a:pPr algn="l">
              <a:lnSpc>
                <a:spcPts val="5061"/>
              </a:lnSpc>
            </a:pPr>
            <a:r>
              <a:rPr lang="en-US" sz="3049">
                <a:solidFill>
                  <a:srgbClr val="00204B"/>
                </a:solidFill>
                <a:latin typeface="Codec Pro"/>
                <a:ea typeface="Codec Pro"/>
                <a:cs typeface="Codec Pro"/>
                <a:sym typeface="Codec Pro"/>
              </a:rPr>
              <a:t>Pour contrôler le climatiseur, deux modes sont disponibles :</a:t>
            </a:r>
          </a:p>
          <a:p>
            <a:pPr algn="l" marL="658309" indent="-329155" lvl="1">
              <a:lnSpc>
                <a:spcPts val="5061"/>
              </a:lnSpc>
              <a:buFont typeface="Arial"/>
              <a:buChar char="•"/>
            </a:pPr>
            <a:r>
              <a:rPr lang="en-US" sz="3049">
                <a:solidFill>
                  <a:srgbClr val="00204B"/>
                </a:solidFill>
                <a:latin typeface="Codec Pro"/>
                <a:ea typeface="Codec Pro"/>
                <a:cs typeface="Codec Pro"/>
                <a:sym typeface="Codec Pro"/>
              </a:rPr>
              <a:t> Manuel :</a:t>
            </a:r>
          </a:p>
          <a:p>
            <a:pPr algn="l">
              <a:lnSpc>
                <a:spcPts val="5061"/>
              </a:lnSpc>
            </a:pPr>
            <a:r>
              <a:rPr lang="en-US" sz="3049">
                <a:solidFill>
                  <a:srgbClr val="00204B"/>
                </a:solidFill>
                <a:latin typeface="Codec Pro"/>
                <a:ea typeface="Codec Pro"/>
                <a:cs typeface="Codec Pro"/>
                <a:sym typeface="Codec Pro"/>
              </a:rPr>
              <a:t>Dans ce mode, l'utilisateur peut allumer ou éteindre la climatisation (représentée par une LED) en envoyant des commandes depuis l'application mobile Flutter ( Start ou Off ).</a:t>
            </a:r>
          </a:p>
          <a:p>
            <a:pPr algn="l" marL="658309" indent="-329155" lvl="1">
              <a:lnSpc>
                <a:spcPts val="5061"/>
              </a:lnSpc>
              <a:buFont typeface="Arial"/>
              <a:buChar char="•"/>
            </a:pPr>
            <a:r>
              <a:rPr lang="en-US" sz="3049">
                <a:solidFill>
                  <a:srgbClr val="00204B"/>
                </a:solidFill>
                <a:latin typeface="Codec Pro"/>
                <a:ea typeface="Codec Pro"/>
                <a:cs typeface="Codec Pro"/>
                <a:sym typeface="Codec Pro"/>
              </a:rPr>
              <a:t> Automatique :</a:t>
            </a:r>
          </a:p>
          <a:p>
            <a:pPr algn="l">
              <a:lnSpc>
                <a:spcPts val="5061"/>
              </a:lnSpc>
            </a:pPr>
            <a:r>
              <a:rPr lang="en-US" sz="3049">
                <a:solidFill>
                  <a:srgbClr val="00204B"/>
                </a:solidFill>
                <a:latin typeface="Codec Pro"/>
                <a:ea typeface="Codec Pro"/>
                <a:cs typeface="Codec Pro"/>
                <a:sym typeface="Codec Pro"/>
              </a:rPr>
              <a:t>En ce cas, le système ajuste automatiquement l'état de la climatisation en fonction de la température mesurée par le capteur DHT22. Si la température dépasse 26°C, il s'allume. Si la température est inférieure ou égale à 24°C, il s'éteint.</a:t>
            </a:r>
          </a:p>
        </p:txBody>
      </p:sp>
      <p:sp>
        <p:nvSpPr>
          <p:cNvPr name="Freeform 6" id="6"/>
          <p:cNvSpPr/>
          <p:nvPr/>
        </p:nvSpPr>
        <p:spPr>
          <a:xfrm flipH="false" flipV="false" rot="0">
            <a:off x="14419703" y="7847661"/>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915711" y="2320395"/>
            <a:ext cx="3704667" cy="3297154"/>
          </a:xfrm>
          <a:custGeom>
            <a:avLst/>
            <a:gdLst/>
            <a:ahLst/>
            <a:cxnLst/>
            <a:rect r="r" b="b" t="t" l="l"/>
            <a:pathLst>
              <a:path h="3297154" w="3704667">
                <a:moveTo>
                  <a:pt x="0" y="0"/>
                </a:moveTo>
                <a:lnTo>
                  <a:pt x="3704667" y="0"/>
                </a:lnTo>
                <a:lnTo>
                  <a:pt x="3704667" y="3297154"/>
                </a:lnTo>
                <a:lnTo>
                  <a:pt x="0" y="3297154"/>
                </a:lnTo>
                <a:lnTo>
                  <a:pt x="0" y="0"/>
                </a:lnTo>
                <a:close/>
              </a:path>
            </a:pathLst>
          </a:custGeom>
          <a:blipFill>
            <a:blip r:embed="rId8"/>
            <a:stretch>
              <a:fillRect l="0" t="0" r="0" b="0"/>
            </a:stretch>
          </a:blipFill>
        </p:spPr>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5739132">
            <a:off x="-1624707" y="-639849"/>
            <a:ext cx="7801629" cy="7801629"/>
          </a:xfrm>
          <a:custGeom>
            <a:avLst/>
            <a:gdLst/>
            <a:ahLst/>
            <a:cxnLst/>
            <a:rect r="r" b="b" t="t" l="l"/>
            <a:pathLst>
              <a:path h="7801629" w="7801629">
                <a:moveTo>
                  <a:pt x="7801630" y="0"/>
                </a:moveTo>
                <a:lnTo>
                  <a:pt x="0" y="0"/>
                </a:lnTo>
                <a:lnTo>
                  <a:pt x="0" y="7801630"/>
                </a:lnTo>
                <a:lnTo>
                  <a:pt x="7801630" y="7801630"/>
                </a:lnTo>
                <a:lnTo>
                  <a:pt x="780163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566591">
            <a:off x="11548683" y="1705524"/>
            <a:ext cx="11421234" cy="8780073"/>
          </a:xfrm>
          <a:custGeom>
            <a:avLst/>
            <a:gdLst/>
            <a:ahLst/>
            <a:cxnLst/>
            <a:rect r="r" b="b" t="t" l="l"/>
            <a:pathLst>
              <a:path h="8780073" w="11421234">
                <a:moveTo>
                  <a:pt x="0" y="0"/>
                </a:moveTo>
                <a:lnTo>
                  <a:pt x="11421234" y="0"/>
                </a:lnTo>
                <a:lnTo>
                  <a:pt x="11421234" y="8780074"/>
                </a:lnTo>
                <a:lnTo>
                  <a:pt x="0" y="8780074"/>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1937727" y="2284425"/>
            <a:ext cx="3852216" cy="7622272"/>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3571" t="-2804" r="-726"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4" id="14"/>
          <p:cNvGrpSpPr>
            <a:grpSpLocks noChangeAspect="true"/>
          </p:cNvGrpSpPr>
          <p:nvPr/>
        </p:nvGrpSpPr>
        <p:grpSpPr>
          <a:xfrm rot="0">
            <a:off x="9144000" y="2284425"/>
            <a:ext cx="3852216" cy="762227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332" t="0" r="-3332"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4" id="24"/>
          <p:cNvSpPr txBox="true"/>
          <p:nvPr/>
        </p:nvSpPr>
        <p:spPr>
          <a:xfrm rot="0">
            <a:off x="478672" y="422910"/>
            <a:ext cx="7434807" cy="1725930"/>
          </a:xfrm>
          <a:prstGeom prst="rect">
            <a:avLst/>
          </a:prstGeom>
        </p:spPr>
        <p:txBody>
          <a:bodyPr anchor="t" rtlCol="false" tIns="0" lIns="0" bIns="0" rIns="0">
            <a:spAutoFit/>
          </a:bodyPr>
          <a:lstStyle/>
          <a:p>
            <a:pPr algn="l" marL="712473" indent="-356237" lvl="1">
              <a:lnSpc>
                <a:spcPts val="4620"/>
              </a:lnSpc>
              <a:buFont typeface="Arial"/>
              <a:buChar char="•"/>
            </a:pPr>
            <a:r>
              <a:rPr lang="en-US" sz="3300">
                <a:solidFill>
                  <a:srgbClr val="09B6D5"/>
                </a:solidFill>
                <a:latin typeface="League Spartan"/>
                <a:ea typeface="League Spartan"/>
                <a:cs typeface="League Spartan"/>
                <a:sym typeface="League Spartan"/>
              </a:rPr>
              <a:t>Interface de l’application mobile pour l’état du système : Climatiseur allumé</a:t>
            </a:r>
          </a:p>
        </p:txBody>
      </p:sp>
      <p:sp>
        <p:nvSpPr>
          <p:cNvPr name="TextBox 25" id="25"/>
          <p:cNvSpPr txBox="true"/>
          <p:nvPr/>
        </p:nvSpPr>
        <p:spPr>
          <a:xfrm rot="0">
            <a:off x="8774844" y="422910"/>
            <a:ext cx="7533249" cy="1725930"/>
          </a:xfrm>
          <a:prstGeom prst="rect">
            <a:avLst/>
          </a:prstGeom>
        </p:spPr>
        <p:txBody>
          <a:bodyPr anchor="t" rtlCol="false" tIns="0" lIns="0" bIns="0" rIns="0">
            <a:spAutoFit/>
          </a:bodyPr>
          <a:lstStyle/>
          <a:p>
            <a:pPr algn="l" marL="712473" indent="-356237" lvl="1">
              <a:lnSpc>
                <a:spcPts val="4620"/>
              </a:lnSpc>
              <a:buFont typeface="Arial"/>
              <a:buChar char="•"/>
            </a:pPr>
            <a:r>
              <a:rPr lang="en-US" sz="3300">
                <a:solidFill>
                  <a:srgbClr val="09B6D5"/>
                </a:solidFill>
                <a:latin typeface="League Spartan"/>
                <a:ea typeface="League Spartan"/>
                <a:cs typeface="League Spartan"/>
                <a:sym typeface="League Spartan"/>
              </a:rPr>
              <a:t>Interface de l’application mobile pour l’état du système : Climatiseur éteint</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DAGYLpV_urc</dc:identifier>
  <dcterms:modified xsi:type="dcterms:W3CDTF">2011-08-01T06:04:30Z</dcterms:modified>
  <cp:revision>1</cp:revision>
  <dc:title>Présentation IOT</dc:title>
</cp:coreProperties>
</file>